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58" r:id="rId6"/>
    <p:sldId id="266" r:id="rId7"/>
    <p:sldId id="267"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3471340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435138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284114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0BD35-EB9C-4294-BB63-1DBE11A03B70}" type="datetimeFigureOut">
              <a:rPr lang="en-GB" smtClean="0"/>
              <a:t>01/05/2019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261660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0BD35-EB9C-4294-BB63-1DBE11A03B70}" type="datetimeFigureOut">
              <a:rPr lang="en-GB" smtClean="0"/>
              <a:t>01/05/2019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2824292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20BD35-EB9C-4294-BB63-1DBE11A03B70}" type="datetimeFigureOut">
              <a:rPr lang="en-GB" smtClean="0"/>
              <a:t>01/05/2019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110090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0BD35-EB9C-4294-BB63-1DBE11A03B70}" type="datetimeFigureOut">
              <a:rPr lang="en-GB" smtClean="0"/>
              <a:t>01/05/2019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946181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D20BD35-EB9C-4294-BB63-1DBE11A03B70}" type="datetimeFigureOut">
              <a:rPr lang="en-GB" smtClean="0"/>
              <a:t>01/05/2019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3603877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D20BD35-EB9C-4294-BB63-1DBE11A03B70}" type="datetimeFigureOut">
              <a:rPr lang="en-GB" smtClean="0"/>
              <a:t>01/05/2019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70159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517290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69135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100554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894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944148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4245838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0BD35-EB9C-4294-BB63-1DBE11A03B70}" type="datetimeFigureOut">
              <a:rPr lang="en-GB" smtClean="0"/>
              <a:t>01/05/2019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C4E5FB-AD2D-4E8A-A8AC-A7A55D6076C2}" type="slidenum">
              <a:rPr lang="en-GB" smtClean="0"/>
              <a:t>‹#›</a:t>
            </a:fld>
            <a:endParaRPr lang="en-GB"/>
          </a:p>
        </p:txBody>
      </p:sp>
    </p:spTree>
    <p:extLst>
      <p:ext uri="{BB962C8B-B14F-4D97-AF65-F5344CB8AC3E}">
        <p14:creationId xmlns:p14="http://schemas.microsoft.com/office/powerpoint/2010/main" val="1100867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20BD35-EB9C-4294-BB63-1DBE11A03B70}" type="datetimeFigureOut">
              <a:rPr lang="en-GB" smtClean="0"/>
              <a:t>01/05/2019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C4E5FB-AD2D-4E8A-A8AC-A7A55D6076C2}" type="slidenum">
              <a:rPr lang="en-GB" smtClean="0"/>
              <a:t>‹#›</a:t>
            </a:fld>
            <a:endParaRPr lang="en-GB"/>
          </a:p>
        </p:txBody>
      </p:sp>
    </p:spTree>
    <p:extLst>
      <p:ext uri="{BB962C8B-B14F-4D97-AF65-F5344CB8AC3E}">
        <p14:creationId xmlns:p14="http://schemas.microsoft.com/office/powerpoint/2010/main" val="3254670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www.google.co.uk/url?sa=i&amp;rct=j&amp;q=&amp;esrc=s&amp;source=images&amp;cd=&amp;cad=rja&amp;uact=8&amp;ved=2ahUKEwjxzovm-_nhAhXQxoUKHdPSDt4QjRx6BAgBEAU&amp;url=%2Furl%3Fsa%3Di%26rct%3Dj%26q%3D%26esrc%3Ds%26source%3Dimages%26cd%3D%26ved%3D%26url%3Dhttps%253A%252F%252Fmasshirecentralcc.com%252Fmasshire-central-virtual-center%252Fbooks%252F%26psig%3DAOvVaw3-4u_eJSke39Aj1tKqYosG%26ust%3D1556787570470811&amp;psig=AOvVaw3-4u_eJSke39Aj1tKqYosG&amp;ust=1556787570470811"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1426-2E29-429F-97BC-DFD639569EBC}"/>
              </a:ext>
            </a:extLst>
          </p:cNvPr>
          <p:cNvSpPr>
            <a:spLocks noGrp="1"/>
          </p:cNvSpPr>
          <p:nvPr>
            <p:ph type="ctrTitle"/>
          </p:nvPr>
        </p:nvSpPr>
        <p:spPr>
          <a:xfrm>
            <a:off x="884214" y="1254097"/>
            <a:ext cx="8551333" cy="1646302"/>
          </a:xfrm>
        </p:spPr>
        <p:txBody>
          <a:bodyPr/>
          <a:lstStyle/>
          <a:p>
            <a:pPr algn="l"/>
            <a:r>
              <a:rPr lang="en-GB" b="1" dirty="0"/>
              <a:t>How to Support your Child with Reading</a:t>
            </a:r>
          </a:p>
        </p:txBody>
      </p:sp>
      <p:sp>
        <p:nvSpPr>
          <p:cNvPr id="3" name="Subtitle 2">
            <a:extLst>
              <a:ext uri="{FF2B5EF4-FFF2-40B4-BE49-F238E27FC236}">
                <a16:creationId xmlns:a16="http://schemas.microsoft.com/office/drawing/2014/main" id="{B78E03B8-65BC-4431-8F1C-099840683CAB}"/>
              </a:ext>
            </a:extLst>
          </p:cNvPr>
          <p:cNvSpPr>
            <a:spLocks noGrp="1"/>
          </p:cNvSpPr>
          <p:nvPr>
            <p:ph type="subTitle" idx="1"/>
          </p:nvPr>
        </p:nvSpPr>
        <p:spPr>
          <a:xfrm>
            <a:off x="838574" y="3269520"/>
            <a:ext cx="7766936" cy="1096899"/>
          </a:xfrm>
        </p:spPr>
        <p:txBody>
          <a:bodyPr>
            <a:normAutofit/>
          </a:bodyPr>
          <a:lstStyle/>
          <a:p>
            <a:pPr algn="l"/>
            <a:r>
              <a:rPr lang="en-GB" sz="3200" b="1" dirty="0">
                <a:solidFill>
                  <a:schemeClr val="tx1"/>
                </a:solidFill>
              </a:rPr>
              <a:t>Year 7 Parents’ Evening </a:t>
            </a:r>
          </a:p>
        </p:txBody>
      </p:sp>
      <p:pic>
        <p:nvPicPr>
          <p:cNvPr id="1027" name="Picture 3" descr="naclogo[1]">
            <a:extLst>
              <a:ext uri="{FF2B5EF4-FFF2-40B4-BE49-F238E27FC236}">
                <a16:creationId xmlns:a16="http://schemas.microsoft.com/office/drawing/2014/main" id="{31BD8202-B54D-46EB-B4E1-700266985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003" y="248388"/>
            <a:ext cx="2122488" cy="6365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descr="reading logo">
            <a:extLst>
              <a:ext uri="{FF2B5EF4-FFF2-40B4-BE49-F238E27FC236}">
                <a16:creationId xmlns:a16="http://schemas.microsoft.com/office/drawing/2014/main" id="{D50903EB-5399-444B-9583-C4C86851D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0111" y="251564"/>
            <a:ext cx="1168400" cy="63341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descr="796928c13944e2a63debb3f8ec6241fa[1]">
            <a:extLst>
              <a:ext uri="{FF2B5EF4-FFF2-40B4-BE49-F238E27FC236}">
                <a16:creationId xmlns:a16="http://schemas.microsoft.com/office/drawing/2014/main" id="{BE7B8442-17C4-4E8A-BCC8-FBBF8A33AE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880" y="4366419"/>
            <a:ext cx="2266950" cy="2266950"/>
          </a:xfrm>
          <a:prstGeom prst="rect">
            <a:avLst/>
          </a:prstGeom>
          <a:noFill/>
          <a:ln w="25400" algn="ctr">
            <a:solidFill>
              <a:srgbClr val="FFC000"/>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 name="Picture 2" descr="Image result for books">
            <a:hlinkClick r:id="rId5"/>
            <a:extLst>
              <a:ext uri="{FF2B5EF4-FFF2-40B4-BE49-F238E27FC236}">
                <a16:creationId xmlns:a16="http://schemas.microsoft.com/office/drawing/2014/main" id="{2AD52671-CBCC-4C49-B81D-895C36280C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806" y="4976259"/>
            <a:ext cx="3337210" cy="1881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992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20FB2-E289-44EB-904D-4DB8CFC6A266}"/>
              </a:ext>
            </a:extLst>
          </p:cNvPr>
          <p:cNvSpPr>
            <a:spLocks noGrp="1"/>
          </p:cNvSpPr>
          <p:nvPr>
            <p:ph type="title"/>
          </p:nvPr>
        </p:nvSpPr>
        <p:spPr/>
        <p:txBody>
          <a:bodyPr/>
          <a:lstStyle/>
          <a:p>
            <a:r>
              <a:rPr lang="en-GB" b="1" dirty="0"/>
              <a:t>The importance of reading:</a:t>
            </a:r>
          </a:p>
        </p:txBody>
      </p:sp>
      <p:sp>
        <p:nvSpPr>
          <p:cNvPr id="3" name="Content Placeholder 2">
            <a:extLst>
              <a:ext uri="{FF2B5EF4-FFF2-40B4-BE49-F238E27FC236}">
                <a16:creationId xmlns:a16="http://schemas.microsoft.com/office/drawing/2014/main" id="{AA3A6A91-6C70-4BB4-B90B-7C554383771B}"/>
              </a:ext>
            </a:extLst>
          </p:cNvPr>
          <p:cNvSpPr>
            <a:spLocks noGrp="1"/>
          </p:cNvSpPr>
          <p:nvPr>
            <p:ph idx="1"/>
          </p:nvPr>
        </p:nvSpPr>
        <p:spPr>
          <a:xfrm>
            <a:off x="218989" y="1535135"/>
            <a:ext cx="6585848" cy="4801870"/>
          </a:xfrm>
        </p:spPr>
        <p:txBody>
          <a:bodyPr>
            <a:normAutofit lnSpcReduction="10000"/>
          </a:bodyPr>
          <a:lstStyle/>
          <a:p>
            <a:r>
              <a:rPr lang="en-GB" sz="2400" dirty="0">
                <a:solidFill>
                  <a:schemeClr val="tx1"/>
                </a:solidFill>
              </a:rPr>
              <a:t>Reading regularly is not just important for your child to do well in English, but vital for them to succeed throughout their schooling and is a key life skill</a:t>
            </a:r>
          </a:p>
          <a:p>
            <a:r>
              <a:rPr lang="en-GB" sz="2400" dirty="0">
                <a:solidFill>
                  <a:schemeClr val="tx1"/>
                </a:solidFill>
              </a:rPr>
              <a:t>Northampton Academy provides a wide range of opportunities for students to improve their reading skills including: Tutor Reading Programme, DEAR Time, Accelerated Reader</a:t>
            </a:r>
          </a:p>
          <a:p>
            <a:r>
              <a:rPr lang="en-GB" sz="2400" dirty="0">
                <a:solidFill>
                  <a:schemeClr val="tx1"/>
                </a:solidFill>
              </a:rPr>
              <a:t>Students are assessed termly on their Reading Age (sent home in reports) and improvements have already been seen since the launch of the Tutor Reading Programme </a:t>
            </a:r>
          </a:p>
        </p:txBody>
      </p:sp>
      <p:pic>
        <p:nvPicPr>
          <p:cNvPr id="6" name="Picture 5">
            <a:extLst>
              <a:ext uri="{FF2B5EF4-FFF2-40B4-BE49-F238E27FC236}">
                <a16:creationId xmlns:a16="http://schemas.microsoft.com/office/drawing/2014/main" id="{D3DAC62C-8DBB-496B-A64E-DD8DA99A4CBB}"/>
              </a:ext>
            </a:extLst>
          </p:cNvPr>
          <p:cNvPicPr>
            <a:picLocks noChangeAspect="1"/>
          </p:cNvPicPr>
          <p:nvPr/>
        </p:nvPicPr>
        <p:blipFill rotWithShape="1">
          <a:blip r:embed="rId2">
            <a:extLst>
              <a:ext uri="{28A0092B-C50C-407E-A947-70E740481C1C}">
                <a14:useLocalDpi xmlns:a14="http://schemas.microsoft.com/office/drawing/2010/main" val="0"/>
              </a:ext>
            </a:extLst>
          </a:blip>
          <a:srcRect t="1" b="19580"/>
          <a:stretch/>
        </p:blipFill>
        <p:spPr>
          <a:xfrm>
            <a:off x="7263182" y="1319105"/>
            <a:ext cx="4593566" cy="4929295"/>
          </a:xfrm>
          <a:prstGeom prst="rect">
            <a:avLst/>
          </a:prstGeom>
          <a:ln>
            <a:solidFill>
              <a:schemeClr val="accent1"/>
            </a:solidFill>
          </a:ln>
        </p:spPr>
      </p:pic>
    </p:spTree>
    <p:extLst>
      <p:ext uri="{BB962C8B-B14F-4D97-AF65-F5344CB8AC3E}">
        <p14:creationId xmlns:p14="http://schemas.microsoft.com/office/powerpoint/2010/main" val="317807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6E72-C7B7-4AE6-AA79-02C94D77FE58}"/>
              </a:ext>
            </a:extLst>
          </p:cNvPr>
          <p:cNvSpPr>
            <a:spLocks noGrp="1"/>
          </p:cNvSpPr>
          <p:nvPr>
            <p:ph type="title"/>
          </p:nvPr>
        </p:nvSpPr>
        <p:spPr/>
        <p:txBody>
          <a:bodyPr/>
          <a:lstStyle/>
          <a:p>
            <a:r>
              <a:rPr lang="en-GB" b="1" dirty="0"/>
              <a:t>Research snapshots:</a:t>
            </a:r>
          </a:p>
        </p:txBody>
      </p:sp>
      <p:pic>
        <p:nvPicPr>
          <p:cNvPr id="4" name="Picture 3">
            <a:extLst>
              <a:ext uri="{FF2B5EF4-FFF2-40B4-BE49-F238E27FC236}">
                <a16:creationId xmlns:a16="http://schemas.microsoft.com/office/drawing/2014/main" id="{4E30ED7C-EBE0-48BB-82CD-5C1FE92D04F7}"/>
              </a:ext>
            </a:extLst>
          </p:cNvPr>
          <p:cNvPicPr>
            <a:picLocks noChangeAspect="1"/>
          </p:cNvPicPr>
          <p:nvPr/>
        </p:nvPicPr>
        <p:blipFill rotWithShape="1">
          <a:blip r:embed="rId2"/>
          <a:srcRect l="27985" t="46566" r="28694" b="47063"/>
          <a:stretch/>
        </p:blipFill>
        <p:spPr>
          <a:xfrm>
            <a:off x="299777" y="1438422"/>
            <a:ext cx="8087594" cy="668741"/>
          </a:xfrm>
          <a:prstGeom prst="rect">
            <a:avLst/>
          </a:prstGeom>
        </p:spPr>
      </p:pic>
      <p:pic>
        <p:nvPicPr>
          <p:cNvPr id="8" name="Picture 7">
            <a:extLst>
              <a:ext uri="{FF2B5EF4-FFF2-40B4-BE49-F238E27FC236}">
                <a16:creationId xmlns:a16="http://schemas.microsoft.com/office/drawing/2014/main" id="{FDA59A9A-1BA0-42F8-B1D6-5A6D09975D81}"/>
              </a:ext>
            </a:extLst>
          </p:cNvPr>
          <p:cNvPicPr>
            <a:picLocks noChangeAspect="1"/>
          </p:cNvPicPr>
          <p:nvPr/>
        </p:nvPicPr>
        <p:blipFill rotWithShape="1">
          <a:blip r:embed="rId3"/>
          <a:srcRect l="25299" t="50000" r="25672" b="21976"/>
          <a:stretch/>
        </p:blipFill>
        <p:spPr>
          <a:xfrm>
            <a:off x="152816" y="2341917"/>
            <a:ext cx="6765786" cy="2174165"/>
          </a:xfrm>
          <a:prstGeom prst="rect">
            <a:avLst/>
          </a:prstGeom>
        </p:spPr>
      </p:pic>
      <p:sp>
        <p:nvSpPr>
          <p:cNvPr id="6" name="Rectangle 5">
            <a:extLst>
              <a:ext uri="{FF2B5EF4-FFF2-40B4-BE49-F238E27FC236}">
                <a16:creationId xmlns:a16="http://schemas.microsoft.com/office/drawing/2014/main" id="{1737FD89-0B3D-4DDC-B1B5-B2858E5F3A95}"/>
              </a:ext>
            </a:extLst>
          </p:cNvPr>
          <p:cNvSpPr/>
          <p:nvPr/>
        </p:nvSpPr>
        <p:spPr>
          <a:xfrm>
            <a:off x="4573826" y="4433547"/>
            <a:ext cx="6096000" cy="2031325"/>
          </a:xfrm>
          <a:prstGeom prst="rect">
            <a:avLst/>
          </a:prstGeom>
          <a:solidFill>
            <a:schemeClr val="accent6">
              <a:lumMod val="40000"/>
              <a:lumOff val="60000"/>
            </a:schemeClr>
          </a:solidFill>
        </p:spPr>
        <p:txBody>
          <a:bodyPr>
            <a:spAutoFit/>
          </a:bodyPr>
          <a:lstStyle/>
          <a:p>
            <a:r>
              <a:rPr lang="en-GB" dirty="0"/>
              <a:t>Scientists have found that children who have fiction read to them regularly find it easier to understand other people – they show more empathy and have better developed theory of mind (the ability to understand that other people have different thoughts and feelings to us, which is essential for understanding and predicting other people’s thoughts and behaviour).</a:t>
            </a:r>
          </a:p>
        </p:txBody>
      </p:sp>
      <p:pic>
        <p:nvPicPr>
          <p:cNvPr id="7" name="Picture 6">
            <a:extLst>
              <a:ext uri="{FF2B5EF4-FFF2-40B4-BE49-F238E27FC236}">
                <a16:creationId xmlns:a16="http://schemas.microsoft.com/office/drawing/2014/main" id="{1C05E544-D0EA-49B3-A2AA-AFB1992EC3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4803" y="1848902"/>
            <a:ext cx="4451862" cy="2174165"/>
          </a:xfrm>
          <a:prstGeom prst="rect">
            <a:avLst/>
          </a:prstGeom>
        </p:spPr>
      </p:pic>
      <p:pic>
        <p:nvPicPr>
          <p:cNvPr id="9" name="Picture 8">
            <a:extLst>
              <a:ext uri="{FF2B5EF4-FFF2-40B4-BE49-F238E27FC236}">
                <a16:creationId xmlns:a16="http://schemas.microsoft.com/office/drawing/2014/main" id="{94732D9F-E88D-4DF8-AF56-3C99E32B2F7A}"/>
              </a:ext>
            </a:extLst>
          </p:cNvPr>
          <p:cNvPicPr>
            <a:picLocks noChangeAspect="1"/>
          </p:cNvPicPr>
          <p:nvPr/>
        </p:nvPicPr>
        <p:blipFill rotWithShape="1">
          <a:blip r:embed="rId5">
            <a:extLst>
              <a:ext uri="{28A0092B-C50C-407E-A947-70E740481C1C}">
                <a14:useLocalDpi xmlns:a14="http://schemas.microsoft.com/office/drawing/2010/main" val="0"/>
              </a:ext>
            </a:extLst>
          </a:blip>
          <a:srcRect l="1614" r="10397"/>
          <a:stretch/>
        </p:blipFill>
        <p:spPr>
          <a:xfrm>
            <a:off x="347522" y="4451539"/>
            <a:ext cx="3533159" cy="2188430"/>
          </a:xfrm>
          <a:prstGeom prst="rect">
            <a:avLst/>
          </a:prstGeom>
        </p:spPr>
      </p:pic>
    </p:spTree>
    <p:extLst>
      <p:ext uri="{BB962C8B-B14F-4D97-AF65-F5344CB8AC3E}">
        <p14:creationId xmlns:p14="http://schemas.microsoft.com/office/powerpoint/2010/main" val="51429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5152-037F-4294-81C0-73C4B327C23C}"/>
              </a:ext>
            </a:extLst>
          </p:cNvPr>
          <p:cNvSpPr>
            <a:spLocks noGrp="1"/>
          </p:cNvSpPr>
          <p:nvPr>
            <p:ph type="title"/>
          </p:nvPr>
        </p:nvSpPr>
        <p:spPr>
          <a:xfrm>
            <a:off x="336140" y="268406"/>
            <a:ext cx="8596668" cy="1320800"/>
          </a:xfrm>
        </p:spPr>
        <p:txBody>
          <a:bodyPr/>
          <a:lstStyle/>
          <a:p>
            <a:r>
              <a:rPr lang="en-GB" b="1" dirty="0"/>
              <a:t>Benefits of increased daily reading:</a:t>
            </a:r>
          </a:p>
        </p:txBody>
      </p:sp>
      <p:sp>
        <p:nvSpPr>
          <p:cNvPr id="6" name="Rectangle 5">
            <a:extLst>
              <a:ext uri="{FF2B5EF4-FFF2-40B4-BE49-F238E27FC236}">
                <a16:creationId xmlns:a16="http://schemas.microsoft.com/office/drawing/2014/main" id="{66226590-56AE-4A6E-948A-A57296AA4ACF}"/>
              </a:ext>
            </a:extLst>
          </p:cNvPr>
          <p:cNvSpPr/>
          <p:nvPr/>
        </p:nvSpPr>
        <p:spPr>
          <a:xfrm>
            <a:off x="336140" y="1393157"/>
            <a:ext cx="4959191" cy="3293209"/>
          </a:xfrm>
          <a:prstGeom prst="rect">
            <a:avLst/>
          </a:prstGeom>
        </p:spPr>
        <p:txBody>
          <a:bodyPr wrap="square">
            <a:spAutoFit/>
          </a:bodyPr>
          <a:lstStyle/>
          <a:p>
            <a:r>
              <a:rPr lang="en-GB" sz="1600" dirty="0"/>
              <a:t>An analysis comparing the engaged reading time and reading scores of more than 2.2 million students found that students who read less than five minutes per day saw the lowest levels of growth, well below the national average.</a:t>
            </a:r>
            <a:r>
              <a:rPr lang="en-GB" sz="1600" baseline="30000" dirty="0"/>
              <a:t>2</a:t>
            </a:r>
            <a:r>
              <a:rPr lang="en-GB" sz="1600" dirty="0"/>
              <a:t> Even students who read 5–14 minutes per day saw sluggish gains that were below the national average.</a:t>
            </a:r>
          </a:p>
          <a:p>
            <a:r>
              <a:rPr lang="en-GB" sz="1600" dirty="0"/>
              <a:t>Only students who read 15 minutes or more a day saw </a:t>
            </a:r>
            <a:r>
              <a:rPr lang="en-GB" sz="1600" b="1" dirty="0"/>
              <a:t>accelerated reading gains</a:t>
            </a:r>
            <a:r>
              <a:rPr lang="en-GB" sz="1600" dirty="0"/>
              <a:t>—that is, gains higher than the national average—and students who read just over a half-hour to an hour per day saw the greatest gains of all.</a:t>
            </a:r>
            <a:endParaRPr lang="en-GB" sz="1600" dirty="0">
              <a:effectLst/>
            </a:endParaRPr>
          </a:p>
        </p:txBody>
      </p:sp>
      <p:pic>
        <p:nvPicPr>
          <p:cNvPr id="8" name="Picture 7">
            <a:extLst>
              <a:ext uri="{FF2B5EF4-FFF2-40B4-BE49-F238E27FC236}">
                <a16:creationId xmlns:a16="http://schemas.microsoft.com/office/drawing/2014/main" id="{29362B0C-0AE1-4C87-B153-2A818E20B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9725" y="1287157"/>
            <a:ext cx="4059944" cy="3505207"/>
          </a:xfrm>
          <a:prstGeom prst="rect">
            <a:avLst/>
          </a:prstGeom>
        </p:spPr>
      </p:pic>
      <p:sp>
        <p:nvSpPr>
          <p:cNvPr id="3" name="TextBox 2">
            <a:extLst>
              <a:ext uri="{FF2B5EF4-FFF2-40B4-BE49-F238E27FC236}">
                <a16:creationId xmlns:a16="http://schemas.microsoft.com/office/drawing/2014/main" id="{1CA1AEB4-7767-4274-8B09-8CA5DA1821AC}"/>
              </a:ext>
            </a:extLst>
          </p:cNvPr>
          <p:cNvSpPr txBox="1"/>
          <p:nvPr/>
        </p:nvSpPr>
        <p:spPr>
          <a:xfrm>
            <a:off x="1052623" y="5018567"/>
            <a:ext cx="4242708" cy="646331"/>
          </a:xfrm>
          <a:prstGeom prst="rect">
            <a:avLst/>
          </a:prstGeom>
          <a:solidFill>
            <a:schemeClr val="accent1">
              <a:lumMod val="20000"/>
              <a:lumOff val="80000"/>
            </a:schemeClr>
          </a:solidFill>
        </p:spPr>
        <p:txBody>
          <a:bodyPr wrap="square" rtlCol="0">
            <a:spAutoFit/>
          </a:bodyPr>
          <a:lstStyle/>
          <a:p>
            <a:r>
              <a:rPr lang="en-GB" dirty="0"/>
              <a:t>Please encourage your child to read at home, as well as in school</a:t>
            </a:r>
          </a:p>
        </p:txBody>
      </p:sp>
    </p:spTree>
    <p:extLst>
      <p:ext uri="{BB962C8B-B14F-4D97-AF65-F5344CB8AC3E}">
        <p14:creationId xmlns:p14="http://schemas.microsoft.com/office/powerpoint/2010/main" val="400503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56DDC-F677-48F9-8027-07CA6ECC7F62}"/>
              </a:ext>
            </a:extLst>
          </p:cNvPr>
          <p:cNvSpPr>
            <a:spLocks noGrp="1"/>
          </p:cNvSpPr>
          <p:nvPr>
            <p:ph type="title"/>
          </p:nvPr>
        </p:nvSpPr>
        <p:spPr>
          <a:xfrm>
            <a:off x="256516" y="386380"/>
            <a:ext cx="8596668" cy="743189"/>
          </a:xfrm>
        </p:spPr>
        <p:txBody>
          <a:bodyPr/>
          <a:lstStyle/>
          <a:p>
            <a:r>
              <a:rPr lang="en-GB" b="1" dirty="0"/>
              <a:t>Reading Log:</a:t>
            </a:r>
          </a:p>
        </p:txBody>
      </p:sp>
      <p:sp>
        <p:nvSpPr>
          <p:cNvPr id="3" name="Content Placeholder 2">
            <a:extLst>
              <a:ext uri="{FF2B5EF4-FFF2-40B4-BE49-F238E27FC236}">
                <a16:creationId xmlns:a16="http://schemas.microsoft.com/office/drawing/2014/main" id="{B4C83340-E502-404D-A36D-E18055738424}"/>
              </a:ext>
            </a:extLst>
          </p:cNvPr>
          <p:cNvSpPr>
            <a:spLocks noGrp="1"/>
          </p:cNvSpPr>
          <p:nvPr>
            <p:ph idx="1"/>
          </p:nvPr>
        </p:nvSpPr>
        <p:spPr>
          <a:xfrm>
            <a:off x="365698" y="1345984"/>
            <a:ext cx="8596668" cy="1865501"/>
          </a:xfrm>
        </p:spPr>
        <p:txBody>
          <a:bodyPr>
            <a:normAutofit/>
          </a:bodyPr>
          <a:lstStyle/>
          <a:p>
            <a:r>
              <a:rPr lang="en-GB" sz="2400" dirty="0">
                <a:solidFill>
                  <a:schemeClr val="tx1"/>
                </a:solidFill>
              </a:rPr>
              <a:t>For those students with a lower reading age, we offer a Reading Log programme to encourage students and parents to read aloud every day</a:t>
            </a:r>
          </a:p>
        </p:txBody>
      </p:sp>
      <p:pic>
        <p:nvPicPr>
          <p:cNvPr id="12" name="Picture 11">
            <a:extLst>
              <a:ext uri="{FF2B5EF4-FFF2-40B4-BE49-F238E27FC236}">
                <a16:creationId xmlns:a16="http://schemas.microsoft.com/office/drawing/2014/main" id="{E003E163-6CCA-488B-BA70-9431B8C51A1A}"/>
              </a:ext>
            </a:extLst>
          </p:cNvPr>
          <p:cNvPicPr>
            <a:picLocks noChangeAspect="1"/>
          </p:cNvPicPr>
          <p:nvPr/>
        </p:nvPicPr>
        <p:blipFill rotWithShape="1">
          <a:blip r:embed="rId2"/>
          <a:srcRect l="44440" t="28138" r="34179" b="15207"/>
          <a:stretch/>
        </p:blipFill>
        <p:spPr>
          <a:xfrm>
            <a:off x="472617" y="3427900"/>
            <a:ext cx="1740529" cy="2593074"/>
          </a:xfrm>
          <a:prstGeom prst="rect">
            <a:avLst/>
          </a:prstGeom>
        </p:spPr>
      </p:pic>
      <p:pic>
        <p:nvPicPr>
          <p:cNvPr id="13" name="Picture 12">
            <a:extLst>
              <a:ext uri="{FF2B5EF4-FFF2-40B4-BE49-F238E27FC236}">
                <a16:creationId xmlns:a16="http://schemas.microsoft.com/office/drawing/2014/main" id="{4D28DEAC-D41B-4EF8-8A6B-DEA16D649F4C}"/>
              </a:ext>
            </a:extLst>
          </p:cNvPr>
          <p:cNvPicPr>
            <a:picLocks noChangeAspect="1"/>
          </p:cNvPicPr>
          <p:nvPr/>
        </p:nvPicPr>
        <p:blipFill rotWithShape="1">
          <a:blip r:embed="rId3"/>
          <a:srcRect l="31119" t="28138" r="46269" b="14808"/>
          <a:stretch/>
        </p:blipFill>
        <p:spPr>
          <a:xfrm>
            <a:off x="2326815" y="3646516"/>
            <a:ext cx="1827920" cy="2593074"/>
          </a:xfrm>
          <a:prstGeom prst="rect">
            <a:avLst/>
          </a:prstGeom>
        </p:spPr>
      </p:pic>
      <p:sp>
        <p:nvSpPr>
          <p:cNvPr id="14" name="Content Placeholder 2">
            <a:extLst>
              <a:ext uri="{FF2B5EF4-FFF2-40B4-BE49-F238E27FC236}">
                <a16:creationId xmlns:a16="http://schemas.microsoft.com/office/drawing/2014/main" id="{FF66890D-185F-4045-8B79-B0E57FE08C1B}"/>
              </a:ext>
            </a:extLst>
          </p:cNvPr>
          <p:cNvSpPr txBox="1">
            <a:spLocks/>
          </p:cNvSpPr>
          <p:nvPr/>
        </p:nvSpPr>
        <p:spPr>
          <a:xfrm>
            <a:off x="4268404" y="3211485"/>
            <a:ext cx="5201153" cy="299940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400" dirty="0">
                <a:solidFill>
                  <a:schemeClr val="tx1"/>
                </a:solidFill>
              </a:rPr>
              <a:t>This was launched last term and has already seen students on the programme make significant progress </a:t>
            </a:r>
          </a:p>
        </p:txBody>
      </p:sp>
      <p:sp>
        <p:nvSpPr>
          <p:cNvPr id="4" name="TextBox 3">
            <a:extLst>
              <a:ext uri="{FF2B5EF4-FFF2-40B4-BE49-F238E27FC236}">
                <a16:creationId xmlns:a16="http://schemas.microsoft.com/office/drawing/2014/main" id="{3202B6D2-10C9-465A-A89C-4EBF520D087A}"/>
              </a:ext>
            </a:extLst>
          </p:cNvPr>
          <p:cNvSpPr txBox="1"/>
          <p:nvPr/>
        </p:nvSpPr>
        <p:spPr>
          <a:xfrm>
            <a:off x="4582633" y="5316279"/>
            <a:ext cx="3593804" cy="923330"/>
          </a:xfrm>
          <a:prstGeom prst="rect">
            <a:avLst/>
          </a:prstGeom>
          <a:solidFill>
            <a:schemeClr val="accent1">
              <a:lumMod val="20000"/>
              <a:lumOff val="80000"/>
            </a:schemeClr>
          </a:solidFill>
        </p:spPr>
        <p:txBody>
          <a:bodyPr wrap="square" rtlCol="0">
            <a:spAutoFit/>
          </a:bodyPr>
          <a:lstStyle/>
          <a:p>
            <a:r>
              <a:rPr lang="en-GB" dirty="0"/>
              <a:t>Please feel free to take a Reading Log if your child doesn’t already have one</a:t>
            </a:r>
          </a:p>
        </p:txBody>
      </p:sp>
    </p:spTree>
    <p:extLst>
      <p:ext uri="{BB962C8B-B14F-4D97-AF65-F5344CB8AC3E}">
        <p14:creationId xmlns:p14="http://schemas.microsoft.com/office/powerpoint/2010/main" val="2001262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1168-E61D-4624-82F1-59BA3E759F4C}"/>
              </a:ext>
            </a:extLst>
          </p:cNvPr>
          <p:cNvSpPr>
            <a:spLocks noGrp="1"/>
          </p:cNvSpPr>
          <p:nvPr>
            <p:ph type="title"/>
          </p:nvPr>
        </p:nvSpPr>
        <p:spPr>
          <a:xfrm>
            <a:off x="372534" y="437322"/>
            <a:ext cx="8596668" cy="1320800"/>
          </a:xfrm>
        </p:spPr>
        <p:txBody>
          <a:bodyPr/>
          <a:lstStyle/>
          <a:p>
            <a:r>
              <a:rPr lang="en-GB" b="1" dirty="0"/>
              <a:t>Why read with your child?</a:t>
            </a:r>
          </a:p>
        </p:txBody>
      </p:sp>
      <p:sp>
        <p:nvSpPr>
          <p:cNvPr id="3" name="Content Placeholder 2">
            <a:extLst>
              <a:ext uri="{FF2B5EF4-FFF2-40B4-BE49-F238E27FC236}">
                <a16:creationId xmlns:a16="http://schemas.microsoft.com/office/drawing/2014/main" id="{03EEC9BC-8AD8-452A-BECC-DF1652A3E64A}"/>
              </a:ext>
            </a:extLst>
          </p:cNvPr>
          <p:cNvSpPr>
            <a:spLocks noGrp="1"/>
          </p:cNvSpPr>
          <p:nvPr>
            <p:ph idx="1"/>
          </p:nvPr>
        </p:nvSpPr>
        <p:spPr>
          <a:xfrm>
            <a:off x="372534" y="1365458"/>
            <a:ext cx="8596668" cy="3880773"/>
          </a:xfrm>
        </p:spPr>
        <p:txBody>
          <a:bodyPr>
            <a:normAutofit/>
          </a:bodyPr>
          <a:lstStyle/>
          <a:p>
            <a:r>
              <a:rPr lang="en-GB" sz="2400" dirty="0">
                <a:solidFill>
                  <a:schemeClr val="tx1"/>
                </a:solidFill>
              </a:rPr>
              <a:t>Did you know that the average reading age for a GCSE exam paper is </a:t>
            </a:r>
            <a:r>
              <a:rPr lang="en-GB" sz="2400" b="1" dirty="0">
                <a:solidFill>
                  <a:schemeClr val="tx1"/>
                </a:solidFill>
              </a:rPr>
              <a:t>15.8</a:t>
            </a:r>
            <a:r>
              <a:rPr lang="en-GB" sz="2400" dirty="0">
                <a:solidFill>
                  <a:schemeClr val="tx1"/>
                </a:solidFill>
              </a:rPr>
              <a:t> years?</a:t>
            </a:r>
          </a:p>
          <a:p>
            <a:r>
              <a:rPr lang="en-GB" sz="2400" dirty="0">
                <a:solidFill>
                  <a:schemeClr val="tx1"/>
                </a:solidFill>
              </a:rPr>
              <a:t>To give your child the best possible chance of succeeding in their exams, we need to support them in matching or even exceeding this reading age</a:t>
            </a:r>
          </a:p>
        </p:txBody>
      </p:sp>
      <p:pic>
        <p:nvPicPr>
          <p:cNvPr id="5" name="Picture 4">
            <a:extLst>
              <a:ext uri="{FF2B5EF4-FFF2-40B4-BE49-F238E27FC236}">
                <a16:creationId xmlns:a16="http://schemas.microsoft.com/office/drawing/2014/main" id="{D438B7A6-08F4-4B19-BE5C-94CCC4F40DFF}"/>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5503" r="5204" b="8599"/>
          <a:stretch/>
        </p:blipFill>
        <p:spPr>
          <a:xfrm>
            <a:off x="5605669" y="3305844"/>
            <a:ext cx="4293706" cy="3396192"/>
          </a:xfrm>
          <a:prstGeom prst="rect">
            <a:avLst/>
          </a:prstGeom>
          <a:ln>
            <a:solidFill>
              <a:schemeClr val="accent1"/>
            </a:solidFill>
          </a:ln>
        </p:spPr>
      </p:pic>
      <p:pic>
        <p:nvPicPr>
          <p:cNvPr id="7" name="Picture 6">
            <a:extLst>
              <a:ext uri="{FF2B5EF4-FFF2-40B4-BE49-F238E27FC236}">
                <a16:creationId xmlns:a16="http://schemas.microsoft.com/office/drawing/2014/main" id="{7B1725D8-2CE2-4D56-AD3E-4A002F92D195}"/>
              </a:ext>
            </a:extLst>
          </p:cNvPr>
          <p:cNvPicPr>
            <a:picLocks noChangeAspect="1"/>
          </p:cNvPicPr>
          <p:nvPr/>
        </p:nvPicPr>
        <p:blipFill rotWithShape="1">
          <a:blip r:embed="rId3">
            <a:extLst>
              <a:ext uri="{28A0092B-C50C-407E-A947-70E740481C1C}">
                <a14:useLocalDpi xmlns:a14="http://schemas.microsoft.com/office/drawing/2010/main" val="0"/>
              </a:ext>
            </a:extLst>
          </a:blip>
          <a:srcRect l="7444" t="43413" r="36247" b="30434"/>
          <a:stretch/>
        </p:blipFill>
        <p:spPr>
          <a:xfrm>
            <a:off x="644786" y="3777788"/>
            <a:ext cx="4688632" cy="2924248"/>
          </a:xfrm>
          <a:prstGeom prst="rect">
            <a:avLst/>
          </a:prstGeom>
        </p:spPr>
      </p:pic>
    </p:spTree>
    <p:extLst>
      <p:ext uri="{BB962C8B-B14F-4D97-AF65-F5344CB8AC3E}">
        <p14:creationId xmlns:p14="http://schemas.microsoft.com/office/powerpoint/2010/main" val="1160541349"/>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D7BA-A4FE-43AB-9A09-86E2AEAD393C}"/>
              </a:ext>
            </a:extLst>
          </p:cNvPr>
          <p:cNvSpPr>
            <a:spLocks noGrp="1"/>
          </p:cNvSpPr>
          <p:nvPr>
            <p:ph type="title"/>
          </p:nvPr>
        </p:nvSpPr>
        <p:spPr>
          <a:xfrm>
            <a:off x="372534" y="477078"/>
            <a:ext cx="8596668" cy="1320800"/>
          </a:xfrm>
        </p:spPr>
        <p:txBody>
          <a:bodyPr/>
          <a:lstStyle/>
          <a:p>
            <a:r>
              <a:rPr lang="en-GB" b="1" dirty="0"/>
              <a:t>Top tips for reading with your child:</a:t>
            </a:r>
          </a:p>
        </p:txBody>
      </p:sp>
      <p:sp>
        <p:nvSpPr>
          <p:cNvPr id="3" name="Content Placeholder 2">
            <a:extLst>
              <a:ext uri="{FF2B5EF4-FFF2-40B4-BE49-F238E27FC236}">
                <a16:creationId xmlns:a16="http://schemas.microsoft.com/office/drawing/2014/main" id="{5CA0627B-D4CB-4E14-A324-94ECBDC6D218}"/>
              </a:ext>
            </a:extLst>
          </p:cNvPr>
          <p:cNvSpPr>
            <a:spLocks noGrp="1"/>
          </p:cNvSpPr>
          <p:nvPr>
            <p:ph idx="1"/>
          </p:nvPr>
        </p:nvSpPr>
        <p:spPr>
          <a:xfrm>
            <a:off x="372534" y="1395846"/>
            <a:ext cx="7366736" cy="4985075"/>
          </a:xfrm>
        </p:spPr>
        <p:txBody>
          <a:bodyPr>
            <a:normAutofit lnSpcReduction="10000"/>
          </a:bodyPr>
          <a:lstStyle/>
          <a:p>
            <a:r>
              <a:rPr lang="en-GB" sz="2400" dirty="0">
                <a:solidFill>
                  <a:schemeClr val="tx1"/>
                </a:solidFill>
              </a:rPr>
              <a:t>Choose a quiet and comfortable space – avoid busy areas where you might get disturbed by other family members</a:t>
            </a:r>
          </a:p>
          <a:p>
            <a:r>
              <a:rPr lang="en-GB" sz="2400" dirty="0">
                <a:solidFill>
                  <a:schemeClr val="tx1"/>
                </a:solidFill>
              </a:rPr>
              <a:t>Make sure you choose a time where you don’t feel rushed</a:t>
            </a:r>
          </a:p>
          <a:p>
            <a:r>
              <a:rPr lang="en-GB" sz="2400" dirty="0">
                <a:solidFill>
                  <a:schemeClr val="tx1"/>
                </a:solidFill>
              </a:rPr>
              <a:t>Ask your child why they chose this book and take an interest</a:t>
            </a:r>
          </a:p>
          <a:p>
            <a:r>
              <a:rPr lang="en-GB" sz="2400" dirty="0">
                <a:solidFill>
                  <a:schemeClr val="tx1"/>
                </a:solidFill>
              </a:rPr>
              <a:t>Become a reading role model yourself – read in front of your child and regularly discuss what you’re reading. Involve the whole family! </a:t>
            </a:r>
          </a:p>
          <a:p>
            <a:r>
              <a:rPr lang="en-GB" sz="2400" dirty="0">
                <a:solidFill>
                  <a:schemeClr val="tx1"/>
                </a:solidFill>
              </a:rPr>
              <a:t>Think of an appropriate method of incentivising/rewarding your child for reading at home</a:t>
            </a:r>
          </a:p>
        </p:txBody>
      </p:sp>
      <p:pic>
        <p:nvPicPr>
          <p:cNvPr id="5" name="Picture 4">
            <a:extLst>
              <a:ext uri="{FF2B5EF4-FFF2-40B4-BE49-F238E27FC236}">
                <a16:creationId xmlns:a16="http://schemas.microsoft.com/office/drawing/2014/main" id="{2C24A750-C345-4DD6-8301-DEDCA3C1C1C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739270" y="2383184"/>
            <a:ext cx="3569252" cy="2676939"/>
          </a:xfrm>
          <a:prstGeom prst="rect">
            <a:avLst/>
          </a:prstGeom>
        </p:spPr>
      </p:pic>
    </p:spTree>
    <p:extLst>
      <p:ext uri="{BB962C8B-B14F-4D97-AF65-F5344CB8AC3E}">
        <p14:creationId xmlns:p14="http://schemas.microsoft.com/office/powerpoint/2010/main" val="2974484382"/>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128</TotalTime>
  <Words>487</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How to Support your Child with Reading</vt:lpstr>
      <vt:lpstr>The importance of reading:</vt:lpstr>
      <vt:lpstr>Research snapshots:</vt:lpstr>
      <vt:lpstr>Benefits of increased daily reading:</vt:lpstr>
      <vt:lpstr>Reading Log:</vt:lpstr>
      <vt:lpstr>Why read with your child?</vt:lpstr>
      <vt:lpstr>Top tips for reading with your child: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Parent/Student Reading Support Programme</dc:title>
  <dc:creator>Katie Vince</dc:creator>
  <cp:lastModifiedBy>Katie Vince</cp:lastModifiedBy>
  <cp:revision>15</cp:revision>
  <dcterms:created xsi:type="dcterms:W3CDTF">2019-02-05T20:05:53Z</dcterms:created>
  <dcterms:modified xsi:type="dcterms:W3CDTF">2019-05-01T09:37:41Z</dcterms:modified>
</cp:coreProperties>
</file>