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8" r:id="rId4"/>
  </p:sldMasterIdLst>
  <p:notesMasterIdLst>
    <p:notesMasterId r:id="rId11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1AAF25-C624-4F45-B554-B27347F90092}" v="14" dt="2020-01-08T15:13:59.9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5" autoAdjust="0"/>
    <p:restoredTop sz="89942" autoAdjust="0"/>
  </p:normalViewPr>
  <p:slideViewPr>
    <p:cSldViewPr snapToGrid="0">
      <p:cViewPr varScale="1">
        <p:scale>
          <a:sx n="84" d="100"/>
          <a:sy n="84" d="100"/>
        </p:scale>
        <p:origin x="87" y="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ie Vince" userId="58113b5a-bc7d-4701-8690-58b7b8c404a5" providerId="ADAL" clId="{471AAF25-C624-4F45-B554-B27347F90092}"/>
    <pc:docChg chg="undo custSel mod addSld modSld">
      <pc:chgData name="Katie Vince" userId="58113b5a-bc7d-4701-8690-58b7b8c404a5" providerId="ADAL" clId="{471AAF25-C624-4F45-B554-B27347F90092}" dt="2020-01-08T15:14:23.314" v="211" actId="1076"/>
      <pc:docMkLst>
        <pc:docMk/>
      </pc:docMkLst>
      <pc:sldChg chg="addSp delSp modSp">
        <pc:chgData name="Katie Vince" userId="58113b5a-bc7d-4701-8690-58b7b8c404a5" providerId="ADAL" clId="{471AAF25-C624-4F45-B554-B27347F90092}" dt="2020-01-08T15:12:36.920" v="155" actId="1076"/>
        <pc:sldMkLst>
          <pc:docMk/>
          <pc:sldMk cId="300997737" sldId="259"/>
        </pc:sldMkLst>
        <pc:picChg chg="mod">
          <ac:chgData name="Katie Vince" userId="58113b5a-bc7d-4701-8690-58b7b8c404a5" providerId="ADAL" clId="{471AAF25-C624-4F45-B554-B27347F90092}" dt="2020-01-08T15:12:36.920" v="155" actId="1076"/>
          <ac:picMkLst>
            <pc:docMk/>
            <pc:sldMk cId="300997737" sldId="259"/>
            <ac:picMk id="4" creationId="{FD0F2689-A8B6-43BA-BC0D-057F68903382}"/>
          </ac:picMkLst>
        </pc:picChg>
        <pc:picChg chg="add del mod">
          <ac:chgData name="Katie Vince" userId="58113b5a-bc7d-4701-8690-58b7b8c404a5" providerId="ADAL" clId="{471AAF25-C624-4F45-B554-B27347F90092}" dt="2020-01-08T15:12:35.755" v="154" actId="478"/>
          <ac:picMkLst>
            <pc:docMk/>
            <pc:sldMk cId="300997737" sldId="259"/>
            <ac:picMk id="7" creationId="{78F1584C-A08D-44E8-9AFA-9ADA899C2007}"/>
          </ac:picMkLst>
        </pc:picChg>
      </pc:sldChg>
      <pc:sldChg chg="modSp">
        <pc:chgData name="Katie Vince" userId="58113b5a-bc7d-4701-8690-58b7b8c404a5" providerId="ADAL" clId="{471AAF25-C624-4F45-B554-B27347F90092}" dt="2020-01-08T14:59:40.588" v="33" actId="20577"/>
        <pc:sldMkLst>
          <pc:docMk/>
          <pc:sldMk cId="2130046123" sldId="260"/>
        </pc:sldMkLst>
        <pc:spChg chg="mod">
          <ac:chgData name="Katie Vince" userId="58113b5a-bc7d-4701-8690-58b7b8c404a5" providerId="ADAL" clId="{471AAF25-C624-4F45-B554-B27347F90092}" dt="2020-01-08T14:59:40.588" v="33" actId="20577"/>
          <ac:spMkLst>
            <pc:docMk/>
            <pc:sldMk cId="2130046123" sldId="260"/>
            <ac:spMk id="5" creationId="{909B7C55-8A0C-4703-8DA4-7E045F322E9D}"/>
          </ac:spMkLst>
        </pc:spChg>
      </pc:sldChg>
      <pc:sldChg chg="addSp delSp modSp add mod setBg modNotesTx">
        <pc:chgData name="Katie Vince" userId="58113b5a-bc7d-4701-8690-58b7b8c404a5" providerId="ADAL" clId="{471AAF25-C624-4F45-B554-B27347F90092}" dt="2020-01-08T15:14:23.314" v="211" actId="1076"/>
        <pc:sldMkLst>
          <pc:docMk/>
          <pc:sldMk cId="1988986260" sldId="261"/>
        </pc:sldMkLst>
        <pc:spChg chg="mod">
          <ac:chgData name="Katie Vince" userId="58113b5a-bc7d-4701-8690-58b7b8c404a5" providerId="ADAL" clId="{471AAF25-C624-4F45-B554-B27347F90092}" dt="2020-01-08T15:02:25.405" v="122" actId="26606"/>
          <ac:spMkLst>
            <pc:docMk/>
            <pc:sldMk cId="1988986260" sldId="261"/>
            <ac:spMk id="2" creationId="{5EA1C9D6-2609-4C94-A9F1-46AD81B6FC51}"/>
          </ac:spMkLst>
        </pc:spChg>
        <pc:spChg chg="del">
          <ac:chgData name="Katie Vince" userId="58113b5a-bc7d-4701-8690-58b7b8c404a5" providerId="ADAL" clId="{471AAF25-C624-4F45-B554-B27347F90092}" dt="2020-01-08T15:00:28.445" v="93" actId="478"/>
          <ac:spMkLst>
            <pc:docMk/>
            <pc:sldMk cId="1988986260" sldId="261"/>
            <ac:spMk id="5" creationId="{909B7C55-8A0C-4703-8DA4-7E045F322E9D}"/>
          </ac:spMkLst>
        </pc:spChg>
        <pc:spChg chg="add mod">
          <ac:chgData name="Katie Vince" userId="58113b5a-bc7d-4701-8690-58b7b8c404a5" providerId="ADAL" clId="{471AAF25-C624-4F45-B554-B27347F90092}" dt="2020-01-08T15:14:23.314" v="211" actId="1076"/>
          <ac:spMkLst>
            <pc:docMk/>
            <pc:sldMk cId="1988986260" sldId="261"/>
            <ac:spMk id="7" creationId="{18FCA382-975B-4107-9407-FD538C3F90A7}"/>
          </ac:spMkLst>
        </pc:spChg>
        <pc:spChg chg="add mod">
          <ac:chgData name="Katie Vince" userId="58113b5a-bc7d-4701-8690-58b7b8c404a5" providerId="ADAL" clId="{471AAF25-C624-4F45-B554-B27347F90092}" dt="2020-01-08T15:02:25.405" v="122" actId="26606"/>
          <ac:spMkLst>
            <pc:docMk/>
            <pc:sldMk cId="1988986260" sldId="261"/>
            <ac:spMk id="8" creationId="{30372CD6-82B8-4469-A6ED-64F7B6F60C60}"/>
          </ac:spMkLst>
        </pc:spChg>
        <pc:spChg chg="add mod">
          <ac:chgData name="Katie Vince" userId="58113b5a-bc7d-4701-8690-58b7b8c404a5" providerId="ADAL" clId="{471AAF25-C624-4F45-B554-B27347F90092}" dt="2020-01-08T15:13:50.384" v="161" actId="1076"/>
          <ac:spMkLst>
            <pc:docMk/>
            <pc:sldMk cId="1988986260" sldId="261"/>
            <ac:spMk id="10" creationId="{2E767036-85C1-4C60-861F-891BC4B71E54}"/>
          </ac:spMkLst>
        </pc:spChg>
        <pc:spChg chg="add mod">
          <ac:chgData name="Katie Vince" userId="58113b5a-bc7d-4701-8690-58b7b8c404a5" providerId="ADAL" clId="{471AAF25-C624-4F45-B554-B27347F90092}" dt="2020-01-08T15:13:43.150" v="160" actId="14100"/>
          <ac:spMkLst>
            <pc:docMk/>
            <pc:sldMk cId="1988986260" sldId="261"/>
            <ac:spMk id="12" creationId="{852DAA2C-E063-4416-968F-5B027D20B88F}"/>
          </ac:spMkLst>
        </pc:spChg>
        <pc:spChg chg="add mod">
          <ac:chgData name="Katie Vince" userId="58113b5a-bc7d-4701-8690-58b7b8c404a5" providerId="ADAL" clId="{471AAF25-C624-4F45-B554-B27347F90092}" dt="2020-01-08T15:13:51.455" v="162" actId="1076"/>
          <ac:spMkLst>
            <pc:docMk/>
            <pc:sldMk cId="1988986260" sldId="261"/>
            <ac:spMk id="16" creationId="{35DF40AE-0383-41F1-BB7D-D348DEED17C8}"/>
          </ac:spMkLst>
        </pc:spChg>
        <pc:spChg chg="add del">
          <ac:chgData name="Katie Vince" userId="58113b5a-bc7d-4701-8690-58b7b8c404a5" providerId="ADAL" clId="{471AAF25-C624-4F45-B554-B27347F90092}" dt="2020-01-08T15:02:25.405" v="122" actId="26606"/>
          <ac:spMkLst>
            <pc:docMk/>
            <pc:sldMk cId="1988986260" sldId="261"/>
            <ac:spMk id="75" creationId="{EDC94264-3734-4C03-8937-6DA0151563DD}"/>
          </ac:spMkLst>
        </pc:spChg>
        <pc:spChg chg="add del">
          <ac:chgData name="Katie Vince" userId="58113b5a-bc7d-4701-8690-58b7b8c404a5" providerId="ADAL" clId="{471AAF25-C624-4F45-B554-B27347F90092}" dt="2020-01-08T15:02:25.405" v="122" actId="26606"/>
          <ac:spMkLst>
            <pc:docMk/>
            <pc:sldMk cId="1988986260" sldId="261"/>
            <ac:spMk id="77" creationId="{D653FE82-935D-4023-B44D-BD36E3940909}"/>
          </ac:spMkLst>
        </pc:spChg>
        <pc:picChg chg="del">
          <ac:chgData name="Katie Vince" userId="58113b5a-bc7d-4701-8690-58b7b8c404a5" providerId="ADAL" clId="{471AAF25-C624-4F45-B554-B27347F90092}" dt="2020-01-08T15:00:29.531" v="94" actId="478"/>
          <ac:picMkLst>
            <pc:docMk/>
            <pc:sldMk cId="1988986260" sldId="261"/>
            <ac:picMk id="3" creationId="{6C334F36-ADA2-4FDA-8000-54073F3F0DF9}"/>
          </ac:picMkLst>
        </pc:picChg>
        <pc:picChg chg="add mod modCrop">
          <ac:chgData name="Katie Vince" userId="58113b5a-bc7d-4701-8690-58b7b8c404a5" providerId="ADAL" clId="{471AAF25-C624-4F45-B554-B27347F90092}" dt="2020-01-08T15:11:21.521" v="143" actId="1076"/>
          <ac:picMkLst>
            <pc:docMk/>
            <pc:sldMk cId="1988986260" sldId="261"/>
            <ac:picMk id="6" creationId="{4D48B9B5-515A-4E51-8C95-3D69BA828FAD}"/>
          </ac:picMkLst>
        </pc:picChg>
        <pc:picChg chg="ord">
          <ac:chgData name="Katie Vince" userId="58113b5a-bc7d-4701-8690-58b7b8c404a5" providerId="ADAL" clId="{471AAF25-C624-4F45-B554-B27347F90092}" dt="2020-01-08T15:02:25.405" v="122" actId="26606"/>
          <ac:picMkLst>
            <pc:docMk/>
            <pc:sldMk cId="1988986260" sldId="261"/>
            <ac:picMk id="9" creationId="{0A104C76-4070-49F3-92EC-BE3A5D8724F1}"/>
          </ac:picMkLst>
        </pc:picChg>
        <pc:picChg chg="add mod ord">
          <ac:chgData name="Katie Vince" userId="58113b5a-bc7d-4701-8690-58b7b8c404a5" providerId="ADAL" clId="{471AAF25-C624-4F45-B554-B27347F90092}" dt="2020-01-08T15:13:52.479" v="163" actId="1076"/>
          <ac:picMkLst>
            <pc:docMk/>
            <pc:sldMk cId="1988986260" sldId="261"/>
            <ac:picMk id="11" creationId="{4305C4AB-A6C3-4203-951B-A8704EFC8361}"/>
          </ac:picMkLst>
        </pc:picChg>
        <pc:picChg chg="add mod ord">
          <ac:chgData name="Katie Vince" userId="58113b5a-bc7d-4701-8690-58b7b8c404a5" providerId="ADAL" clId="{471AAF25-C624-4F45-B554-B27347F90092}" dt="2020-01-08T15:11:26.995" v="146" actId="1076"/>
          <ac:picMkLst>
            <pc:docMk/>
            <pc:sldMk cId="1988986260" sldId="261"/>
            <ac:picMk id="13" creationId="{7E916130-7884-45BC-9714-E821B0DBC96C}"/>
          </ac:picMkLst>
        </pc:picChg>
        <pc:picChg chg="add mod ord">
          <ac:chgData name="Katie Vince" userId="58113b5a-bc7d-4701-8690-58b7b8c404a5" providerId="ADAL" clId="{471AAF25-C624-4F45-B554-B27347F90092}" dt="2020-01-08T15:11:19.064" v="142" actId="1076"/>
          <ac:picMkLst>
            <pc:docMk/>
            <pc:sldMk cId="1988986260" sldId="261"/>
            <ac:picMk id="14" creationId="{7859365F-57FB-4A90-8605-713E311DC817}"/>
          </ac:picMkLst>
        </pc:picChg>
        <pc:picChg chg="mod">
          <ac:chgData name="Katie Vince" userId="58113b5a-bc7d-4701-8690-58b7b8c404a5" providerId="ADAL" clId="{471AAF25-C624-4F45-B554-B27347F90092}" dt="2020-01-08T15:02:25.405" v="122" actId="26606"/>
          <ac:picMkLst>
            <pc:docMk/>
            <pc:sldMk cId="1988986260" sldId="261"/>
            <ac:picMk id="1028" creationId="{7E83E347-B83F-4C8C-9689-6D4F79902D69}"/>
          </ac:picMkLst>
        </pc:picChg>
        <pc:picChg chg="mod ord">
          <ac:chgData name="Katie Vince" userId="58113b5a-bc7d-4701-8690-58b7b8c404a5" providerId="ADAL" clId="{471AAF25-C624-4F45-B554-B27347F90092}" dt="2020-01-08T15:02:25.405" v="122" actId="26606"/>
          <ac:picMkLst>
            <pc:docMk/>
            <pc:sldMk cId="1988986260" sldId="261"/>
            <ac:picMk id="1030" creationId="{DD7FBCBA-7A01-4B02-A39A-C55D0A0A994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183836-CDF6-451C-BD97-79797EC9F04E}" type="datetimeFigureOut">
              <a:rPr lang="en-GB" smtClean="0"/>
              <a:t>08/01/2020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45A18C-63D3-4F54-98DE-9342B5E67B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3026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https://www.youtube.com/watch?v=S2vUPYpaZK4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45A18C-63D3-4F54-98DE-9342B5E67B7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7826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29084-9047-4C66-BFB7-51D239D367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246941-7CE8-48C6-ACE4-65D9C4E837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A12482-978C-4540-8497-3FD781612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1/8/2020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EA6BB4-9395-40C4-A7E2-71AFB38BB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8246F3-A019-45D5-A303-EEE98F755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120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A2E16-98BC-49C2-90F2-CE46F9F6B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4FC823-431D-4A4D-AB0D-CCB05DB530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E2D3FE-EB91-45B4-9B61-C7794E7F5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1/8/2020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CD6731-2D42-4296-A5CA-728AA30AF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E4DF7C-AD72-443A-ACCB-A61A88A77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722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80684-E8DE-44F2-8183-627048AF5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949703-68F9-4CE8-AD98-2E9145A93C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E3B4A-AF20-4D98-B5E3-B2D3BE425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1/8/2020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8A7325-3AFA-4508-A605-6BB3E988A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DAB2D8-4946-432B-9619-50250ABD9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73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4AE3-EA96-400D-914A-282840BBC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C6F580-8166-42F3-97A2-E7D9ABE1C1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9198B1-36C6-4C05-A42D-A225C995C6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5B58BF-EEA2-4FCF-901A-DB6CDD61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1/8/2020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F0C523-5ED7-4CCC-89E3-51964481A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4E2832-AFA8-4050-B535-C3FC15A2D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418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EA959-6F5B-494B-BB1A-79C0A87D1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B5D58F-64D1-41F1-8ED0-A48E134F75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197EB8-D81D-4E48-AE43-6998D2C83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841D02-82EF-4953-862A-B4BBED2B16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32CD84-F8E8-4DCE-BEF5-27DA044783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A5D75E-6DC7-4A9F-8B84-853832BFA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1/8/2020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070E87-79F0-47B5-B5CE-4712D778C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5C73F1-836D-470D-88C1-CA348E061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694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A35FC-F51E-4468-8848-C87B20C19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EB6F80-7C80-476E-A9A1-D27C43AF0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1/8/2020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5770F7-34F0-42E3-A406-7A841DEB2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852E72-F0DA-4FC8-AFE6-CCAF4CBA2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414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488402-498E-4FD1-B53D-6B3E9BBD4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1/8/2020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6446B5-A581-49B3-8965-6350D9FF3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B676A7-9920-4043-BF4F-29628955A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209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C977B-5388-4C1C-8CA0-3FEF0B2C5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DAB90-157D-421D-B008-332EDD10C6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F6FAA8-DAE2-45A4-A6E8-67F464B4B8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1F9A7B-E1AA-4AEE-AFFD-AE27D09D4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1/8/2020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8FC8D6-E47E-43FB-896E-82338253F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E73480-3174-4E08-8677-00F7E0888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841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CC130-FFD2-4952-9E7F-DD7BC7EA3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3EFF6A-AF18-4900-BFC4-B9BB8594BF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55D25F-7BBB-49CA-AC7E-831388AFEF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8D33E9-D52C-4A40-A411-AEB0A025B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1/8/2020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6E4E88-AC79-40CD-B643-17DAC8113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D475AD-1853-40FC-A7F6-AA61B3CC6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463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D4BD6-6B43-437D-9D4F-6BD3DD834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04283E-4593-47E9-9DFB-4C6A9F693B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178A66-A550-43E1-A22B-7D354709D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1/8/2020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1BA503-C8E6-42F7-8D5C-D84B1A8E8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9C433B-18B3-4A4A-906D-877F2AF75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306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189A7D-B537-4184-96F3-418DC5B639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F9FEFD-A0BF-425D-A83D-2AE22CFCA3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8264C7-3D1A-4466-B2FD-5BDAF9944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1/8/2020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43C751-02E6-4DD6-A59A-6DA6F4D67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84CCCA-7280-4748-8991-50050B255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749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2F7D7E-B31B-4175-92E7-D6F0F7552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908FD5-ECDB-4A9F-BEEF-171430745F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C420C3-42AF-48AC-8C1F-232F0988D5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1/8/2020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30B729-9CF4-4683-9EE7-035F208E28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D5D35F-FCF6-48D1-97C1-0BB4D18428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613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image" Target="../media/image8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1.jp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1C9D6-2609-4C94-A9F1-46AD81B6FC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44883" y="1532883"/>
            <a:ext cx="7766936" cy="1646302"/>
          </a:xfrm>
        </p:spPr>
        <p:txBody>
          <a:bodyPr>
            <a:normAutofit/>
          </a:bodyPr>
          <a:lstStyle/>
          <a:p>
            <a:r>
              <a:rPr lang="en-GB" sz="6600" b="1" dirty="0">
                <a:solidFill>
                  <a:srgbClr val="0070C0"/>
                </a:solidFill>
                <a:latin typeface="+mn-lt"/>
              </a:rPr>
              <a:t>The Power of Literacy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53344F-7616-42BD-9932-1B4BAB72F2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52861" y="3377646"/>
            <a:ext cx="7950979" cy="1401918"/>
          </a:xfrm>
        </p:spPr>
        <p:txBody>
          <a:bodyPr/>
          <a:lstStyle/>
          <a:p>
            <a:r>
              <a:rPr lang="en-GB" b="1" i="1" dirty="0">
                <a:solidFill>
                  <a:srgbClr val="0070C0"/>
                </a:solidFill>
              </a:rPr>
              <a:t>Why literacy isn’t just for English lessons……</a:t>
            </a:r>
          </a:p>
        </p:txBody>
      </p:sp>
      <p:pic>
        <p:nvPicPr>
          <p:cNvPr id="9" name="Picture 8" descr="A close up of a pencil&#10;&#10;Description automatically generated">
            <a:extLst>
              <a:ext uri="{FF2B5EF4-FFF2-40B4-BE49-F238E27FC236}">
                <a16:creationId xmlns:a16="http://schemas.microsoft.com/office/drawing/2014/main" id="{0A104C76-4070-49F3-92EC-BE3A5D8724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3926"/>
          <a:stretch/>
        </p:blipFill>
        <p:spPr>
          <a:xfrm>
            <a:off x="0" y="0"/>
            <a:ext cx="1649286" cy="6858000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E83E347-B83F-4C8C-9689-6D4F79902D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769" y="6451692"/>
            <a:ext cx="5173799" cy="337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DD7FBCBA-7A01-4B02-A39A-C55D0A0A99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4331" y="5892395"/>
            <a:ext cx="1135551" cy="965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picture containing sign, drawing&#10;&#10;Description automatically generated">
            <a:extLst>
              <a:ext uri="{FF2B5EF4-FFF2-40B4-BE49-F238E27FC236}">
                <a16:creationId xmlns:a16="http://schemas.microsoft.com/office/drawing/2014/main" id="{1C53D521-5747-46C0-A255-ADD8610FDC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69119" y="269270"/>
            <a:ext cx="3178567" cy="664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812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1C9D6-2609-4C94-A9F1-46AD81B6FC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9286" y="314290"/>
            <a:ext cx="9880860" cy="841077"/>
          </a:xfrm>
        </p:spPr>
        <p:txBody>
          <a:bodyPr>
            <a:noAutofit/>
          </a:bodyPr>
          <a:lstStyle/>
          <a:p>
            <a:pPr algn="l"/>
            <a:r>
              <a:rPr lang="en-GB" sz="4400" b="1" dirty="0">
                <a:solidFill>
                  <a:srgbClr val="0070C0"/>
                </a:solidFill>
                <a:latin typeface="+mn-lt"/>
              </a:rPr>
              <a:t>What do we mean by ‘literacy’ anyway?</a:t>
            </a:r>
          </a:p>
        </p:txBody>
      </p:sp>
      <p:pic>
        <p:nvPicPr>
          <p:cNvPr id="9" name="Picture 8" descr="A close up of a pencil&#10;&#10;Description automatically generated">
            <a:extLst>
              <a:ext uri="{FF2B5EF4-FFF2-40B4-BE49-F238E27FC236}">
                <a16:creationId xmlns:a16="http://schemas.microsoft.com/office/drawing/2014/main" id="{0A104C76-4070-49F3-92EC-BE3A5D8724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3926"/>
          <a:stretch/>
        </p:blipFill>
        <p:spPr>
          <a:xfrm>
            <a:off x="0" y="0"/>
            <a:ext cx="1649286" cy="6858000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E83E347-B83F-4C8C-9689-6D4F79902D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4890" y="6481565"/>
            <a:ext cx="5173799" cy="337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DD7FBCBA-7A01-4B02-A39A-C55D0A0A99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4331" y="5892395"/>
            <a:ext cx="1135551" cy="965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34750CF-9086-44C9-8192-1ED26AE8BAF9}"/>
              </a:ext>
            </a:extLst>
          </p:cNvPr>
          <p:cNvSpPr/>
          <p:nvPr/>
        </p:nvSpPr>
        <p:spPr>
          <a:xfrm>
            <a:off x="3048000" y="2480696"/>
            <a:ext cx="6096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2800" i="1" dirty="0"/>
              <a:t>Literacy is the ability to read, write, </a:t>
            </a:r>
            <a:r>
              <a:rPr lang="en-GB" sz="2800" i="1" dirty="0">
                <a:solidFill>
                  <a:schemeClr val="accent1"/>
                </a:solidFill>
              </a:rPr>
              <a:t>speak</a:t>
            </a:r>
            <a:r>
              <a:rPr lang="en-GB" sz="2800" i="1" dirty="0"/>
              <a:t> and </a:t>
            </a:r>
            <a:r>
              <a:rPr lang="en-GB" sz="2800" i="1" dirty="0">
                <a:solidFill>
                  <a:schemeClr val="accent1"/>
                </a:solidFill>
              </a:rPr>
              <a:t>listen</a:t>
            </a:r>
            <a:r>
              <a:rPr lang="en-GB" sz="2800" i="1" dirty="0"/>
              <a:t> in a way that               </a:t>
            </a:r>
            <a:r>
              <a:rPr lang="en-GB" sz="2800" i="1" dirty="0">
                <a:solidFill>
                  <a:srgbClr val="7030A0"/>
                </a:solidFill>
              </a:rPr>
              <a:t>lets us communicate </a:t>
            </a:r>
            <a:r>
              <a:rPr lang="en-GB" sz="2800" b="1" i="1" dirty="0">
                <a:solidFill>
                  <a:srgbClr val="7030A0"/>
                </a:solidFill>
              </a:rPr>
              <a:t>effectively</a:t>
            </a:r>
            <a:r>
              <a:rPr lang="en-GB" sz="2800" i="1" dirty="0">
                <a:solidFill>
                  <a:srgbClr val="7030A0"/>
                </a:solidFill>
              </a:rPr>
              <a:t> and </a:t>
            </a:r>
            <a:r>
              <a:rPr lang="en-GB" sz="2800" b="1" i="1" dirty="0">
                <a:solidFill>
                  <a:srgbClr val="7030A0"/>
                </a:solidFill>
              </a:rPr>
              <a:t>make sense of the world</a:t>
            </a:r>
            <a:r>
              <a:rPr lang="en-GB" sz="2800" i="1" dirty="0">
                <a:solidFill>
                  <a:srgbClr val="7030A0"/>
                </a:solidFill>
              </a:rPr>
              <a:t>.</a:t>
            </a:r>
          </a:p>
        </p:txBody>
      </p:sp>
      <p:pic>
        <p:nvPicPr>
          <p:cNvPr id="10" name="Picture 9" descr="A picture containing plate&#10;&#10;Description automatically generated">
            <a:extLst>
              <a:ext uri="{FF2B5EF4-FFF2-40B4-BE49-F238E27FC236}">
                <a16:creationId xmlns:a16="http://schemas.microsoft.com/office/drawing/2014/main" id="{6E8464A6-F68B-453D-B720-8BDDF33304A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583" r="50509" b="37874"/>
          <a:stretch/>
        </p:blipFill>
        <p:spPr>
          <a:xfrm>
            <a:off x="1825060" y="1633585"/>
            <a:ext cx="1544569" cy="1155623"/>
          </a:xfrm>
          <a:prstGeom prst="rect">
            <a:avLst/>
          </a:prstGeom>
        </p:spPr>
      </p:pic>
      <p:pic>
        <p:nvPicPr>
          <p:cNvPr id="13" name="Picture 12" descr="A picture containing plate&#10;&#10;Description automatically generated">
            <a:extLst>
              <a:ext uri="{FF2B5EF4-FFF2-40B4-BE49-F238E27FC236}">
                <a16:creationId xmlns:a16="http://schemas.microsoft.com/office/drawing/2014/main" id="{45932631-BF2B-4742-9BA1-0475329481D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2337" t="41395" b="8683"/>
          <a:stretch/>
        </p:blipFill>
        <p:spPr>
          <a:xfrm>
            <a:off x="8762533" y="4033458"/>
            <a:ext cx="1487536" cy="103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947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1C9D6-2609-4C94-A9F1-46AD81B6FC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9286" y="314290"/>
            <a:ext cx="9880860" cy="841077"/>
          </a:xfrm>
        </p:spPr>
        <p:txBody>
          <a:bodyPr>
            <a:noAutofit/>
          </a:bodyPr>
          <a:lstStyle/>
          <a:p>
            <a:pPr algn="l"/>
            <a:r>
              <a:rPr lang="en-GB" sz="4400" b="1" dirty="0">
                <a:solidFill>
                  <a:srgbClr val="0070C0"/>
                </a:solidFill>
                <a:latin typeface="+mn-lt"/>
              </a:rPr>
              <a:t>Why is literacy important?</a:t>
            </a:r>
          </a:p>
        </p:txBody>
      </p:sp>
      <p:pic>
        <p:nvPicPr>
          <p:cNvPr id="9" name="Picture 8" descr="A close up of a pencil&#10;&#10;Description automatically generated">
            <a:extLst>
              <a:ext uri="{FF2B5EF4-FFF2-40B4-BE49-F238E27FC236}">
                <a16:creationId xmlns:a16="http://schemas.microsoft.com/office/drawing/2014/main" id="{0A104C76-4070-49F3-92EC-BE3A5D8724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3926"/>
          <a:stretch/>
        </p:blipFill>
        <p:spPr>
          <a:xfrm>
            <a:off x="0" y="0"/>
            <a:ext cx="1649286" cy="6858000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E83E347-B83F-4C8C-9689-6D4F79902D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500" y="6439541"/>
            <a:ext cx="5173799" cy="337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DD7FBCBA-7A01-4B02-A39A-C55D0A0A99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4331" y="5892395"/>
            <a:ext cx="1135551" cy="965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1750BD8-8306-43C0-BECB-AEB65196FF2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772" t="30266" r="36785" b="4582"/>
          <a:stretch/>
        </p:blipFill>
        <p:spPr>
          <a:xfrm>
            <a:off x="2900275" y="1292661"/>
            <a:ext cx="6451288" cy="4964532"/>
          </a:xfrm>
          <a:prstGeom prst="rect">
            <a:avLst/>
          </a:prstGeom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A19C1BA0-F48A-4D43-AEF2-1DC280B7FC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32507" y="445567"/>
            <a:ext cx="1419599" cy="141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465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1C9D6-2609-4C94-A9F1-46AD81B6FC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9286" y="314290"/>
            <a:ext cx="9880860" cy="841077"/>
          </a:xfrm>
        </p:spPr>
        <p:txBody>
          <a:bodyPr>
            <a:noAutofit/>
          </a:bodyPr>
          <a:lstStyle/>
          <a:p>
            <a:pPr algn="l"/>
            <a:r>
              <a:rPr lang="en-GB" sz="4400" b="1" dirty="0">
                <a:solidFill>
                  <a:srgbClr val="0070C0"/>
                </a:solidFill>
                <a:latin typeface="+mn-lt"/>
              </a:rPr>
              <a:t>Literacy impacts your future</a:t>
            </a:r>
          </a:p>
        </p:txBody>
      </p:sp>
      <p:pic>
        <p:nvPicPr>
          <p:cNvPr id="9" name="Picture 8" descr="A close up of a pencil&#10;&#10;Description automatically generated">
            <a:extLst>
              <a:ext uri="{FF2B5EF4-FFF2-40B4-BE49-F238E27FC236}">
                <a16:creationId xmlns:a16="http://schemas.microsoft.com/office/drawing/2014/main" id="{0A104C76-4070-49F3-92EC-BE3A5D8724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3926"/>
          <a:stretch/>
        </p:blipFill>
        <p:spPr>
          <a:xfrm>
            <a:off x="0" y="0"/>
            <a:ext cx="1649286" cy="6858000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E83E347-B83F-4C8C-9689-6D4F79902D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500" y="6439541"/>
            <a:ext cx="5173799" cy="337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DD7FBCBA-7A01-4B02-A39A-C55D0A0A99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4331" y="5892395"/>
            <a:ext cx="1135551" cy="965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D0F2689-A8B6-43BA-BC0D-057F6890338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900" t="43599" r="30950" b="15501"/>
          <a:stretch/>
        </p:blipFill>
        <p:spPr>
          <a:xfrm>
            <a:off x="1764786" y="1970404"/>
            <a:ext cx="7128144" cy="32312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09B7C55-8A0C-4703-8DA4-7E045F322E9D}"/>
              </a:ext>
            </a:extLst>
          </p:cNvPr>
          <p:cNvSpPr txBox="1"/>
          <p:nvPr/>
        </p:nvSpPr>
        <p:spPr>
          <a:xfrm>
            <a:off x="9008430" y="2739051"/>
            <a:ext cx="28778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accent1"/>
                </a:solidFill>
              </a:rPr>
              <a:t>This is why it’s important to improve your literacy skills whilst still at school</a:t>
            </a:r>
          </a:p>
        </p:txBody>
      </p:sp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8AB296EC-8B63-4C19-9377-340BF16A49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32507" y="445567"/>
            <a:ext cx="1419599" cy="141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977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1C9D6-2609-4C94-A9F1-46AD81B6FC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9286" y="314290"/>
            <a:ext cx="9880860" cy="841077"/>
          </a:xfrm>
        </p:spPr>
        <p:txBody>
          <a:bodyPr>
            <a:noAutofit/>
          </a:bodyPr>
          <a:lstStyle/>
          <a:p>
            <a:pPr algn="l"/>
            <a:r>
              <a:rPr lang="en-GB" sz="4400" b="1" dirty="0">
                <a:solidFill>
                  <a:srgbClr val="0070C0"/>
                </a:solidFill>
                <a:latin typeface="+mn-lt"/>
              </a:rPr>
              <a:t>Literacy at Northampton Academy</a:t>
            </a:r>
          </a:p>
        </p:txBody>
      </p:sp>
      <p:pic>
        <p:nvPicPr>
          <p:cNvPr id="9" name="Picture 8" descr="A close up of a pencil&#10;&#10;Description automatically generated">
            <a:extLst>
              <a:ext uri="{FF2B5EF4-FFF2-40B4-BE49-F238E27FC236}">
                <a16:creationId xmlns:a16="http://schemas.microsoft.com/office/drawing/2014/main" id="{0A104C76-4070-49F3-92EC-BE3A5D8724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3926"/>
          <a:stretch/>
        </p:blipFill>
        <p:spPr>
          <a:xfrm>
            <a:off x="0" y="0"/>
            <a:ext cx="1649286" cy="6858000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E83E347-B83F-4C8C-9689-6D4F79902D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500" y="6439541"/>
            <a:ext cx="5173799" cy="337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DD7FBCBA-7A01-4B02-A39A-C55D0A0A99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4331" y="5892395"/>
            <a:ext cx="1135551" cy="965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09B7C55-8A0C-4703-8DA4-7E045F322E9D}"/>
              </a:ext>
            </a:extLst>
          </p:cNvPr>
          <p:cNvSpPr txBox="1"/>
          <p:nvPr/>
        </p:nvSpPr>
        <p:spPr>
          <a:xfrm>
            <a:off x="1799816" y="1261723"/>
            <a:ext cx="90103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accent1"/>
                </a:solidFill>
              </a:rPr>
              <a:t>During your time with us, we provide you with a variety of strategies to support your literacy: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1"/>
                </a:solidFill>
              </a:rPr>
              <a:t>Tutor Reading Programme (with new discussion cards)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1"/>
                </a:solidFill>
              </a:rPr>
              <a:t>DEAR Time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1"/>
                </a:solidFill>
              </a:rPr>
              <a:t>Library lessons and Accelerated Reader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1"/>
                </a:solidFill>
              </a:rPr>
              <a:t>Knowledge Organisers with subject specific terminology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1"/>
                </a:solidFill>
              </a:rPr>
              <a:t>Classroom discussion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1"/>
                </a:solidFill>
              </a:rPr>
              <a:t>Word of the Week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1"/>
                </a:solidFill>
              </a:rPr>
              <a:t>Extended written tasks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1"/>
                </a:solidFill>
              </a:rPr>
              <a:t>Student Voice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1"/>
                </a:solidFill>
              </a:rPr>
              <a:t>Reporting home reading 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1"/>
                </a:solidFill>
              </a:rPr>
              <a:t>Whole school events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1"/>
                </a:solidFill>
              </a:rPr>
              <a:t>And many more!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C334F36-ADA2-4FDA-8000-54073F3F0DF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0911" t="45890" r="23915" b="35460"/>
          <a:stretch/>
        </p:blipFill>
        <p:spPr>
          <a:xfrm>
            <a:off x="6895150" y="4613356"/>
            <a:ext cx="3618331" cy="1279039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2130046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1C9D6-2609-4C94-A9F1-46AD81B6FC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9286" y="314290"/>
            <a:ext cx="9880860" cy="841077"/>
          </a:xfrm>
        </p:spPr>
        <p:txBody>
          <a:bodyPr>
            <a:noAutofit/>
          </a:bodyPr>
          <a:lstStyle/>
          <a:p>
            <a:pPr algn="l"/>
            <a:r>
              <a:rPr lang="en-GB" sz="4400" b="1">
                <a:solidFill>
                  <a:srgbClr val="0070C0"/>
                </a:solidFill>
                <a:latin typeface="+mn-lt"/>
              </a:rPr>
              <a:t>Literacy and Character: Readathon</a:t>
            </a:r>
            <a:endParaRPr lang="en-GB" sz="4400" b="1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9" name="Picture 8" descr="A close up of a pencil&#10;&#10;Description automatically generated">
            <a:extLst>
              <a:ext uri="{FF2B5EF4-FFF2-40B4-BE49-F238E27FC236}">
                <a16:creationId xmlns:a16="http://schemas.microsoft.com/office/drawing/2014/main" id="{0A104C76-4070-49F3-92EC-BE3A5D8724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3926"/>
          <a:stretch/>
        </p:blipFill>
        <p:spPr>
          <a:xfrm>
            <a:off x="0" y="0"/>
            <a:ext cx="1649286" cy="6858000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E83E347-B83F-4C8C-9689-6D4F79902D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500" y="6439541"/>
            <a:ext cx="5173799" cy="337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DD7FBCBA-7A01-4B02-A39A-C55D0A0A99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4331" y="5892395"/>
            <a:ext cx="1135551" cy="965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0372CD6-82B8-4469-A6ED-64F7B6F60C60}"/>
              </a:ext>
            </a:extLst>
          </p:cNvPr>
          <p:cNvSpPr txBox="1"/>
          <p:nvPr/>
        </p:nvSpPr>
        <p:spPr>
          <a:xfrm>
            <a:off x="1799803" y="1220779"/>
            <a:ext cx="71890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>
                <a:solidFill>
                  <a:schemeClr val="accent1"/>
                </a:solidFill>
              </a:rPr>
              <a:t>Read for Good is a charity that runs Readathons in schools across the UK to raise money to provide books for children in your local hospital </a:t>
            </a:r>
            <a:endParaRPr lang="en-GB" sz="2000" dirty="0">
              <a:solidFill>
                <a:schemeClr val="accent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767036-85C1-4C60-861F-891BC4B71E54}"/>
              </a:ext>
            </a:extLst>
          </p:cNvPr>
          <p:cNvSpPr txBox="1"/>
          <p:nvPr/>
        </p:nvSpPr>
        <p:spPr>
          <a:xfrm>
            <a:off x="1828683" y="2467122"/>
            <a:ext cx="3565658" cy="31700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accent1"/>
                </a:solidFill>
              </a:rPr>
              <a:t>Key info: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accent1"/>
                </a:solidFill>
              </a:rPr>
              <a:t>Collect your Sponsor Card and bookmark from English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accent1"/>
                </a:solidFill>
              </a:rPr>
              <a:t>You can be sponsored per book, per page or per 10 minutes!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accent1"/>
                </a:solidFill>
              </a:rPr>
              <a:t>You have until World Book Day – Thursday 5</a:t>
            </a:r>
            <a:r>
              <a:rPr lang="en-GB" sz="2000" b="1" baseline="30000" dirty="0">
                <a:solidFill>
                  <a:schemeClr val="accent1"/>
                </a:solidFill>
              </a:rPr>
              <a:t>th</a:t>
            </a:r>
            <a:r>
              <a:rPr lang="en-GB" sz="2000" b="1" dirty="0">
                <a:solidFill>
                  <a:schemeClr val="accent1"/>
                </a:solidFill>
              </a:rPr>
              <a:t> March -  to get your money submitted online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305C4AB-A6C3-4203-951B-A8704EFC836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7037" t="16509" r="42477" b="6723"/>
          <a:stretch/>
        </p:blipFill>
        <p:spPr>
          <a:xfrm rot="548048">
            <a:off x="6550523" y="2518817"/>
            <a:ext cx="2018416" cy="2858990"/>
          </a:xfrm>
          <a:prstGeom prst="rect">
            <a:avLst/>
          </a:prstGeom>
        </p:spPr>
      </p:pic>
      <p:sp>
        <p:nvSpPr>
          <p:cNvPr id="12" name="Rounded Rectangle 13">
            <a:extLst>
              <a:ext uri="{FF2B5EF4-FFF2-40B4-BE49-F238E27FC236}">
                <a16:creationId xmlns:a16="http://schemas.microsoft.com/office/drawing/2014/main" id="{852DAA2C-E063-4416-968F-5B027D20B88F}"/>
              </a:ext>
            </a:extLst>
          </p:cNvPr>
          <p:cNvSpPr/>
          <p:nvPr/>
        </p:nvSpPr>
        <p:spPr>
          <a:xfrm>
            <a:off x="9514502" y="4340889"/>
            <a:ext cx="2429803" cy="1437680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i="1" dirty="0">
                <a:solidFill>
                  <a:schemeClr val="tx2"/>
                </a:solidFill>
              </a:rPr>
              <a:t>Respect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i="1" dirty="0">
                <a:solidFill>
                  <a:schemeClr val="tx2"/>
                </a:solidFill>
              </a:rPr>
              <a:t>Determination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i="1" dirty="0">
                <a:solidFill>
                  <a:schemeClr val="tx2"/>
                </a:solidFill>
              </a:rPr>
              <a:t>Ambition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E916130-7884-45BC-9714-E821B0DBC96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25" b="32614"/>
          <a:stretch/>
        </p:blipFill>
        <p:spPr>
          <a:xfrm>
            <a:off x="9514502" y="3679646"/>
            <a:ext cx="2154926" cy="53733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859365F-57FB-4A90-8605-713E311DC81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8091" y="254228"/>
            <a:ext cx="1711791" cy="777373"/>
          </a:xfrm>
          <a:prstGeom prst="rect">
            <a:avLst/>
          </a:prstGeom>
        </p:spPr>
      </p:pic>
      <p:sp>
        <p:nvSpPr>
          <p:cNvPr id="16" name="Right Arrow 8">
            <a:extLst>
              <a:ext uri="{FF2B5EF4-FFF2-40B4-BE49-F238E27FC236}">
                <a16:creationId xmlns:a16="http://schemas.microsoft.com/office/drawing/2014/main" id="{35DF40AE-0383-41F1-BB7D-D348DEED17C8}"/>
              </a:ext>
            </a:extLst>
          </p:cNvPr>
          <p:cNvSpPr/>
          <p:nvPr/>
        </p:nvSpPr>
        <p:spPr>
          <a:xfrm>
            <a:off x="5079576" y="3655090"/>
            <a:ext cx="1591985" cy="6829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A picture containing food&#10;&#10;Description automatically generated">
            <a:extLst>
              <a:ext uri="{FF2B5EF4-FFF2-40B4-BE49-F238E27FC236}">
                <a16:creationId xmlns:a16="http://schemas.microsoft.com/office/drawing/2014/main" id="{4D48B9B5-515A-4E51-8C95-3D69BA828FA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7300" t="19380" r="14049" b="19815"/>
          <a:stretch/>
        </p:blipFill>
        <p:spPr>
          <a:xfrm>
            <a:off x="10299242" y="1305332"/>
            <a:ext cx="1599751" cy="200356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8FCA382-975B-4107-9407-FD538C3F90A7}"/>
              </a:ext>
            </a:extLst>
          </p:cNvPr>
          <p:cNvSpPr/>
          <p:nvPr/>
        </p:nvSpPr>
        <p:spPr>
          <a:xfrm>
            <a:off x="5609318" y="5674285"/>
            <a:ext cx="3254355" cy="5795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i="1" dirty="0"/>
              <a:t>Last year we raised over £200!</a:t>
            </a:r>
          </a:p>
        </p:txBody>
      </p:sp>
    </p:spTree>
    <p:extLst>
      <p:ext uri="{BB962C8B-B14F-4D97-AF65-F5344CB8AC3E}">
        <p14:creationId xmlns:p14="http://schemas.microsoft.com/office/powerpoint/2010/main" val="19889862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F30C8548F84674DB7BB7B76C1379B47" ma:contentTypeVersion="11" ma:contentTypeDescription="Create a new document." ma:contentTypeScope="" ma:versionID="bba1ca32cd01dedba353bff1737e5fae">
  <xsd:schema xmlns:xsd="http://www.w3.org/2001/XMLSchema" xmlns:xs="http://www.w3.org/2001/XMLSchema" xmlns:p="http://schemas.microsoft.com/office/2006/metadata/properties" xmlns:ns3="9c79fb7e-c47a-4e38-a746-028c7d3e7ae1" xmlns:ns4="3482ccad-4211-45fa-9834-7bd5dd768dac" targetNamespace="http://schemas.microsoft.com/office/2006/metadata/properties" ma:root="true" ma:fieldsID="f47574953d4f87b95ba16c29877d07d4" ns3:_="" ns4:_="">
    <xsd:import namespace="9c79fb7e-c47a-4e38-a746-028c7d3e7ae1"/>
    <xsd:import namespace="3482ccad-4211-45fa-9834-7bd5dd768da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79fb7e-c47a-4e38-a746-028c7d3e7a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82ccad-4211-45fa-9834-7bd5dd768da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F1773B8-D405-4007-947A-B33DD221EA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c79fb7e-c47a-4e38-a746-028c7d3e7ae1"/>
    <ds:schemaRef ds:uri="3482ccad-4211-45fa-9834-7bd5dd768da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71607A7-0DC6-4688-99A2-C7936F26E88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6BDBD93-84C8-4BD0-82EB-49E96A5316E2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</TotalTime>
  <Words>237</Words>
  <Application>Microsoft Office PowerPoint</Application>
  <PresentationFormat>Widescreen</PresentationFormat>
  <Paragraphs>32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The Power of Literacy</vt:lpstr>
      <vt:lpstr>What do we mean by ‘literacy’ anyway?</vt:lpstr>
      <vt:lpstr>Why is literacy important?</vt:lpstr>
      <vt:lpstr>Literacy impacts your future</vt:lpstr>
      <vt:lpstr>Literacy at Northampton Academy</vt:lpstr>
      <vt:lpstr>Literacy and Character: Readathon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Power of Literacy</dc:title>
  <dc:creator>Katie Vince</dc:creator>
  <cp:lastModifiedBy>Katie Vince</cp:lastModifiedBy>
  <cp:revision>4</cp:revision>
  <dcterms:created xsi:type="dcterms:W3CDTF">2020-01-08T14:27:15Z</dcterms:created>
  <dcterms:modified xsi:type="dcterms:W3CDTF">2020-01-08T15:14:32Z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0x0101007F30C8548F84674DB7BB7B76C1379B47</vt:lpwstr>
  </property>
</Properties>
</file>