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7" r:id="rId5"/>
    <p:sldId id="258" r:id="rId6"/>
    <p:sldId id="259" r:id="rId7"/>
    <p:sldId id="260" r:id="rId8"/>
    <p:sldId id="261" r:id="rId9"/>
    <p:sldId id="268" r:id="rId10"/>
    <p:sldId id="269" r:id="rId11"/>
    <p:sldId id="270" r:id="rId12"/>
    <p:sldId id="271" r:id="rId13"/>
    <p:sldId id="262" r:id="rId14"/>
    <p:sldId id="263" r:id="rId15"/>
    <p:sldId id="265" r:id="rId16"/>
    <p:sldId id="272" r:id="rId17"/>
    <p:sldId id="273" r:id="rId18"/>
    <p:sldId id="264" r:id="rId19"/>
    <p:sldId id="267" r:id="rId20"/>
    <p:sldId id="274" r:id="rId21"/>
    <p:sldId id="275"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A7B2DF-06EC-4461-AC19-A1034936717A}" v="21" dt="2020-01-13T09:54:32.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71" autoAdjust="0"/>
    <p:restoredTop sz="94660"/>
  </p:normalViewPr>
  <p:slideViewPr>
    <p:cSldViewPr snapToGrid="0">
      <p:cViewPr varScale="1">
        <p:scale>
          <a:sx n="84" d="100"/>
          <a:sy n="84" d="100"/>
        </p:scale>
        <p:origin x="63"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Vince" userId="58113b5a-bc7d-4701-8690-58b7b8c404a5" providerId="ADAL" clId="{B7A7B2DF-06EC-4461-AC19-A1034936717A}"/>
    <pc:docChg chg="custSel addSld modSld">
      <pc:chgData name="Katie Vince" userId="58113b5a-bc7d-4701-8690-58b7b8c404a5" providerId="ADAL" clId="{B7A7B2DF-06EC-4461-AC19-A1034936717A}" dt="2020-01-13T09:54:32.087" v="645" actId="1076"/>
      <pc:docMkLst>
        <pc:docMk/>
      </pc:docMkLst>
      <pc:sldChg chg="modAnim">
        <pc:chgData name="Katie Vince" userId="58113b5a-bc7d-4701-8690-58b7b8c404a5" providerId="ADAL" clId="{B7A7B2DF-06EC-4461-AC19-A1034936717A}" dt="2020-01-13T09:38:23.705" v="5"/>
        <pc:sldMkLst>
          <pc:docMk/>
          <pc:sldMk cId="3871947477" sldId="259"/>
        </pc:sldMkLst>
      </pc:sldChg>
      <pc:sldChg chg="modSp">
        <pc:chgData name="Katie Vince" userId="58113b5a-bc7d-4701-8690-58b7b8c404a5" providerId="ADAL" clId="{B7A7B2DF-06EC-4461-AC19-A1034936717A}" dt="2020-01-13T09:39:04.133" v="36" actId="20577"/>
        <pc:sldMkLst>
          <pc:docMk/>
          <pc:sldMk cId="300997737" sldId="261"/>
        </pc:sldMkLst>
        <pc:spChg chg="mod">
          <ac:chgData name="Katie Vince" userId="58113b5a-bc7d-4701-8690-58b7b8c404a5" providerId="ADAL" clId="{B7A7B2DF-06EC-4461-AC19-A1034936717A}" dt="2020-01-13T09:39:04.133" v="36" actId="20577"/>
          <ac:spMkLst>
            <pc:docMk/>
            <pc:sldMk cId="300997737" sldId="261"/>
            <ac:spMk id="2" creationId="{5EA1C9D6-2609-4C94-A9F1-46AD81B6FC51}"/>
          </ac:spMkLst>
        </pc:spChg>
      </pc:sldChg>
      <pc:sldChg chg="addSp modSp">
        <pc:chgData name="Katie Vince" userId="58113b5a-bc7d-4701-8690-58b7b8c404a5" providerId="ADAL" clId="{B7A7B2DF-06EC-4461-AC19-A1034936717A}" dt="2020-01-13T09:53:16.166" v="644" actId="14100"/>
        <pc:sldMkLst>
          <pc:docMk/>
          <pc:sldMk cId="1264680171" sldId="262"/>
        </pc:sldMkLst>
        <pc:spChg chg="add mod">
          <ac:chgData name="Katie Vince" userId="58113b5a-bc7d-4701-8690-58b7b8c404a5" providerId="ADAL" clId="{B7A7B2DF-06EC-4461-AC19-A1034936717A}" dt="2020-01-13T09:52:29.506" v="642" actId="1076"/>
          <ac:spMkLst>
            <pc:docMk/>
            <pc:sldMk cId="1264680171" sldId="262"/>
            <ac:spMk id="3" creationId="{2B083928-B427-4CD8-9C33-EAC3FDDC835D}"/>
          </ac:spMkLst>
        </pc:spChg>
        <pc:picChg chg="mod">
          <ac:chgData name="Katie Vince" userId="58113b5a-bc7d-4701-8690-58b7b8c404a5" providerId="ADAL" clId="{B7A7B2DF-06EC-4461-AC19-A1034936717A}" dt="2020-01-13T09:53:16.166" v="644" actId="14100"/>
          <ac:picMkLst>
            <pc:docMk/>
            <pc:sldMk cId="1264680171" sldId="262"/>
            <ac:picMk id="1026" creationId="{096E18F1-B3B2-4011-BC04-0249B0C3C920}"/>
          </ac:picMkLst>
        </pc:picChg>
      </pc:sldChg>
      <pc:sldChg chg="modSp">
        <pc:chgData name="Katie Vince" userId="58113b5a-bc7d-4701-8690-58b7b8c404a5" providerId="ADAL" clId="{B7A7B2DF-06EC-4461-AC19-A1034936717A}" dt="2020-01-13T09:54:32.087" v="645" actId="1076"/>
        <pc:sldMkLst>
          <pc:docMk/>
          <pc:sldMk cId="1692230805" sldId="264"/>
        </pc:sldMkLst>
        <pc:picChg chg="mod">
          <ac:chgData name="Katie Vince" userId="58113b5a-bc7d-4701-8690-58b7b8c404a5" providerId="ADAL" clId="{B7A7B2DF-06EC-4461-AC19-A1034936717A}" dt="2020-01-13T09:54:32.087" v="645" actId="1076"/>
          <ac:picMkLst>
            <pc:docMk/>
            <pc:sldMk cId="1692230805" sldId="264"/>
            <ac:picMk id="3074" creationId="{2A36FD75-C088-44E9-916C-BDA5FBEDB574}"/>
          </ac:picMkLst>
        </pc:picChg>
      </pc:sldChg>
      <pc:sldChg chg="addSp delSp modSp add">
        <pc:chgData name="Katie Vince" userId="58113b5a-bc7d-4701-8690-58b7b8c404a5" providerId="ADAL" clId="{B7A7B2DF-06EC-4461-AC19-A1034936717A}" dt="2020-01-13T09:50:17.656" v="466" actId="20577"/>
        <pc:sldMkLst>
          <pc:docMk/>
          <pc:sldMk cId="1421842086" sldId="268"/>
        </pc:sldMkLst>
        <pc:spChg chg="mod">
          <ac:chgData name="Katie Vince" userId="58113b5a-bc7d-4701-8690-58b7b8c404a5" providerId="ADAL" clId="{B7A7B2DF-06EC-4461-AC19-A1034936717A}" dt="2020-01-13T09:39:19.617" v="42" actId="14100"/>
          <ac:spMkLst>
            <pc:docMk/>
            <pc:sldMk cId="1421842086" sldId="268"/>
            <ac:spMk id="2" creationId="{5EA1C9D6-2609-4C94-A9F1-46AD81B6FC51}"/>
          </ac:spMkLst>
        </pc:spChg>
        <pc:spChg chg="mod">
          <ac:chgData name="Katie Vince" userId="58113b5a-bc7d-4701-8690-58b7b8c404a5" providerId="ADAL" clId="{B7A7B2DF-06EC-4461-AC19-A1034936717A}" dt="2020-01-13T09:42:10.967" v="305" actId="1076"/>
          <ac:spMkLst>
            <pc:docMk/>
            <pc:sldMk cId="1421842086" sldId="268"/>
            <ac:spMk id="5" creationId="{909B7C55-8A0C-4703-8DA4-7E045F322E9D}"/>
          </ac:spMkLst>
        </pc:spChg>
        <pc:spChg chg="add mod">
          <ac:chgData name="Katie Vince" userId="58113b5a-bc7d-4701-8690-58b7b8c404a5" providerId="ADAL" clId="{B7A7B2DF-06EC-4461-AC19-A1034936717A}" dt="2020-01-13T09:50:17.656" v="466" actId="20577"/>
          <ac:spMkLst>
            <pc:docMk/>
            <pc:sldMk cId="1421842086" sldId="268"/>
            <ac:spMk id="8" creationId="{80559AD9-590D-4800-BAE5-D3D23F8C3542}"/>
          </ac:spMkLst>
        </pc:spChg>
        <pc:spChg chg="add mod">
          <ac:chgData name="Katie Vince" userId="58113b5a-bc7d-4701-8690-58b7b8c404a5" providerId="ADAL" clId="{B7A7B2DF-06EC-4461-AC19-A1034936717A}" dt="2020-01-13T09:43:40.232" v="416" actId="1076"/>
          <ac:spMkLst>
            <pc:docMk/>
            <pc:sldMk cId="1421842086" sldId="268"/>
            <ac:spMk id="11" creationId="{7507C360-6647-4C93-BCDB-5DFBFAC8952A}"/>
          </ac:spMkLst>
        </pc:spChg>
        <pc:spChg chg="add mod">
          <ac:chgData name="Katie Vince" userId="58113b5a-bc7d-4701-8690-58b7b8c404a5" providerId="ADAL" clId="{B7A7B2DF-06EC-4461-AC19-A1034936717A}" dt="2020-01-13T09:43:15.847" v="359" actId="207"/>
          <ac:spMkLst>
            <pc:docMk/>
            <pc:sldMk cId="1421842086" sldId="268"/>
            <ac:spMk id="12" creationId="{683DB9CC-942E-4D39-9798-0CE08E93F0B0}"/>
          </ac:spMkLst>
        </pc:spChg>
        <pc:picChg chg="del">
          <ac:chgData name="Katie Vince" userId="58113b5a-bc7d-4701-8690-58b7b8c404a5" providerId="ADAL" clId="{B7A7B2DF-06EC-4461-AC19-A1034936717A}" dt="2020-01-13T09:38:48.989" v="35" actId="478"/>
          <ac:picMkLst>
            <pc:docMk/>
            <pc:sldMk cId="1421842086" sldId="268"/>
            <ac:picMk id="4" creationId="{FD0F2689-A8B6-43BA-BC0D-057F68903382}"/>
          </ac:picMkLst>
        </pc:picChg>
        <pc:picChg chg="mod">
          <ac:chgData name="Katie Vince" userId="58113b5a-bc7d-4701-8690-58b7b8c404a5" providerId="ADAL" clId="{B7A7B2DF-06EC-4461-AC19-A1034936717A}" dt="2020-01-13T09:38:36.249" v="7" actId="1076"/>
          <ac:picMkLst>
            <pc:docMk/>
            <pc:sldMk cId="1421842086" sldId="268"/>
            <ac:picMk id="9" creationId="{0A104C76-4070-49F3-92EC-BE3A5D8724F1}"/>
          </ac:picMkLst>
        </pc:picChg>
        <pc:picChg chg="del">
          <ac:chgData name="Katie Vince" userId="58113b5a-bc7d-4701-8690-58b7b8c404a5" providerId="ADAL" clId="{B7A7B2DF-06EC-4461-AC19-A1034936717A}" dt="2020-01-13T09:38:48.449" v="34" actId="478"/>
          <ac:picMkLst>
            <pc:docMk/>
            <pc:sldMk cId="1421842086" sldId="268"/>
            <ac:picMk id="10" creationId="{8AB296EC-8B63-4C19-9377-340BF16A4905}"/>
          </ac:picMkLst>
        </pc:picChg>
        <pc:picChg chg="add mod">
          <ac:chgData name="Katie Vince" userId="58113b5a-bc7d-4701-8690-58b7b8c404a5" providerId="ADAL" clId="{B7A7B2DF-06EC-4461-AC19-A1034936717A}" dt="2020-01-13T09:42:12.347" v="306" actId="1076"/>
          <ac:picMkLst>
            <pc:docMk/>
            <pc:sldMk cId="1421842086" sldId="268"/>
            <ac:picMk id="1026" creationId="{841993AB-DC7D-4CB7-9686-5C0E531A89B7}"/>
          </ac:picMkLst>
        </pc:picChg>
        <pc:cxnChg chg="add mod">
          <ac:chgData name="Katie Vince" userId="58113b5a-bc7d-4701-8690-58b7b8c404a5" providerId="ADAL" clId="{B7A7B2DF-06EC-4461-AC19-A1034936717A}" dt="2020-01-13T09:42:29.588" v="311" actId="14100"/>
          <ac:cxnSpMkLst>
            <pc:docMk/>
            <pc:sldMk cId="1421842086" sldId="268"/>
            <ac:cxnSpMk id="6" creationId="{20F99679-8C5D-483A-8F39-844949859FB2}"/>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7C933-4BDF-48DC-94BE-D358E831E360}" type="datetimeFigureOut">
              <a:rPr lang="en-GB" smtClean="0"/>
              <a:t>13/01/2020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1EEAA-8999-4787-8758-49D43BFACC09}" type="slidenum">
              <a:rPr lang="en-GB" smtClean="0"/>
              <a:t>‹#›</a:t>
            </a:fld>
            <a:endParaRPr lang="en-GB"/>
          </a:p>
        </p:txBody>
      </p:sp>
    </p:spTree>
    <p:extLst>
      <p:ext uri="{BB962C8B-B14F-4D97-AF65-F5344CB8AC3E}">
        <p14:creationId xmlns:p14="http://schemas.microsoft.com/office/powerpoint/2010/main" val="390786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a:t>
            </a:fld>
            <a:endParaRPr lang="en-GB"/>
          </a:p>
        </p:txBody>
      </p:sp>
    </p:spTree>
    <p:extLst>
      <p:ext uri="{BB962C8B-B14F-4D97-AF65-F5344CB8AC3E}">
        <p14:creationId xmlns:p14="http://schemas.microsoft.com/office/powerpoint/2010/main" val="711970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2</a:t>
            </a:fld>
            <a:endParaRPr lang="en-GB"/>
          </a:p>
        </p:txBody>
      </p:sp>
    </p:spTree>
    <p:extLst>
      <p:ext uri="{BB962C8B-B14F-4D97-AF65-F5344CB8AC3E}">
        <p14:creationId xmlns:p14="http://schemas.microsoft.com/office/powerpoint/2010/main" val="4040551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3</a:t>
            </a:fld>
            <a:endParaRPr lang="en-GB"/>
          </a:p>
        </p:txBody>
      </p:sp>
    </p:spTree>
    <p:extLst>
      <p:ext uri="{BB962C8B-B14F-4D97-AF65-F5344CB8AC3E}">
        <p14:creationId xmlns:p14="http://schemas.microsoft.com/office/powerpoint/2010/main" val="4268560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4</a:t>
            </a:fld>
            <a:endParaRPr lang="en-GB"/>
          </a:p>
        </p:txBody>
      </p:sp>
    </p:spTree>
    <p:extLst>
      <p:ext uri="{BB962C8B-B14F-4D97-AF65-F5344CB8AC3E}">
        <p14:creationId xmlns:p14="http://schemas.microsoft.com/office/powerpoint/2010/main" val="3863211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5</a:t>
            </a:fld>
            <a:endParaRPr lang="en-GB"/>
          </a:p>
        </p:txBody>
      </p:sp>
    </p:spTree>
    <p:extLst>
      <p:ext uri="{BB962C8B-B14F-4D97-AF65-F5344CB8AC3E}">
        <p14:creationId xmlns:p14="http://schemas.microsoft.com/office/powerpoint/2010/main" val="3158140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6</a:t>
            </a:fld>
            <a:endParaRPr lang="en-GB"/>
          </a:p>
        </p:txBody>
      </p:sp>
    </p:spTree>
    <p:extLst>
      <p:ext uri="{BB962C8B-B14F-4D97-AF65-F5344CB8AC3E}">
        <p14:creationId xmlns:p14="http://schemas.microsoft.com/office/powerpoint/2010/main" val="3962396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7</a:t>
            </a:fld>
            <a:endParaRPr lang="en-GB"/>
          </a:p>
        </p:txBody>
      </p:sp>
    </p:spTree>
    <p:extLst>
      <p:ext uri="{BB962C8B-B14F-4D97-AF65-F5344CB8AC3E}">
        <p14:creationId xmlns:p14="http://schemas.microsoft.com/office/powerpoint/2010/main" val="3030833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8</a:t>
            </a:fld>
            <a:endParaRPr lang="en-GB"/>
          </a:p>
        </p:txBody>
      </p:sp>
    </p:spTree>
    <p:extLst>
      <p:ext uri="{BB962C8B-B14F-4D97-AF65-F5344CB8AC3E}">
        <p14:creationId xmlns:p14="http://schemas.microsoft.com/office/powerpoint/2010/main" val="319046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9</a:t>
            </a:fld>
            <a:endParaRPr lang="en-GB"/>
          </a:p>
        </p:txBody>
      </p:sp>
    </p:spTree>
    <p:extLst>
      <p:ext uri="{BB962C8B-B14F-4D97-AF65-F5344CB8AC3E}">
        <p14:creationId xmlns:p14="http://schemas.microsoft.com/office/powerpoint/2010/main" val="149590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10</a:t>
            </a:fld>
            <a:endParaRPr lang="en-GB"/>
          </a:p>
        </p:txBody>
      </p:sp>
    </p:spTree>
    <p:extLst>
      <p:ext uri="{BB962C8B-B14F-4D97-AF65-F5344CB8AC3E}">
        <p14:creationId xmlns:p14="http://schemas.microsoft.com/office/powerpoint/2010/main" val="785523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11</a:t>
            </a:fld>
            <a:endParaRPr lang="en-GB"/>
          </a:p>
        </p:txBody>
      </p:sp>
    </p:spTree>
    <p:extLst>
      <p:ext uri="{BB962C8B-B14F-4D97-AF65-F5344CB8AC3E}">
        <p14:creationId xmlns:p14="http://schemas.microsoft.com/office/powerpoint/2010/main" val="71449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12</a:t>
            </a:fld>
            <a:endParaRPr lang="en-GB"/>
          </a:p>
        </p:txBody>
      </p:sp>
    </p:spTree>
    <p:extLst>
      <p:ext uri="{BB962C8B-B14F-4D97-AF65-F5344CB8AC3E}">
        <p14:creationId xmlns:p14="http://schemas.microsoft.com/office/powerpoint/2010/main" val="907808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13</a:t>
            </a:fld>
            <a:endParaRPr lang="en-GB"/>
          </a:p>
        </p:txBody>
      </p:sp>
    </p:spTree>
    <p:extLst>
      <p:ext uri="{BB962C8B-B14F-4D97-AF65-F5344CB8AC3E}">
        <p14:creationId xmlns:p14="http://schemas.microsoft.com/office/powerpoint/2010/main" val="3632856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14</a:t>
            </a:fld>
            <a:endParaRPr lang="en-GB"/>
          </a:p>
        </p:txBody>
      </p:sp>
    </p:spTree>
    <p:extLst>
      <p:ext uri="{BB962C8B-B14F-4D97-AF65-F5344CB8AC3E}">
        <p14:creationId xmlns:p14="http://schemas.microsoft.com/office/powerpoint/2010/main" val="1311058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15</a:t>
            </a:fld>
            <a:endParaRPr lang="en-GB"/>
          </a:p>
        </p:txBody>
      </p:sp>
    </p:spTree>
    <p:extLst>
      <p:ext uri="{BB962C8B-B14F-4D97-AF65-F5344CB8AC3E}">
        <p14:creationId xmlns:p14="http://schemas.microsoft.com/office/powerpoint/2010/main" val="1423261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16</a:t>
            </a:fld>
            <a:endParaRPr lang="en-GB"/>
          </a:p>
        </p:txBody>
      </p:sp>
    </p:spTree>
    <p:extLst>
      <p:ext uri="{BB962C8B-B14F-4D97-AF65-F5344CB8AC3E}">
        <p14:creationId xmlns:p14="http://schemas.microsoft.com/office/powerpoint/2010/main" val="4033551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17</a:t>
            </a:fld>
            <a:endParaRPr lang="en-GB"/>
          </a:p>
        </p:txBody>
      </p:sp>
    </p:spTree>
    <p:extLst>
      <p:ext uri="{BB962C8B-B14F-4D97-AF65-F5344CB8AC3E}">
        <p14:creationId xmlns:p14="http://schemas.microsoft.com/office/powerpoint/2010/main" val="3972293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18</a:t>
            </a:fld>
            <a:endParaRPr lang="en-GB"/>
          </a:p>
        </p:txBody>
      </p:sp>
    </p:spTree>
    <p:extLst>
      <p:ext uri="{BB962C8B-B14F-4D97-AF65-F5344CB8AC3E}">
        <p14:creationId xmlns:p14="http://schemas.microsoft.com/office/powerpoint/2010/main" val="2539409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19</a:t>
            </a:fld>
            <a:endParaRPr lang="en-GB"/>
          </a:p>
        </p:txBody>
      </p:sp>
    </p:spTree>
    <p:extLst>
      <p:ext uri="{BB962C8B-B14F-4D97-AF65-F5344CB8AC3E}">
        <p14:creationId xmlns:p14="http://schemas.microsoft.com/office/powerpoint/2010/main" val="1366913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1EEAA-8999-4787-8758-49D43BFACC09}" type="slidenum">
              <a:rPr lang="en-GB" smtClean="0"/>
              <a:t>20</a:t>
            </a:fld>
            <a:endParaRPr lang="en-GB"/>
          </a:p>
        </p:txBody>
      </p:sp>
    </p:spTree>
    <p:extLst>
      <p:ext uri="{BB962C8B-B14F-4D97-AF65-F5344CB8AC3E}">
        <p14:creationId xmlns:p14="http://schemas.microsoft.com/office/powerpoint/2010/main" val="3536293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C1944-1912-4B42-89D5-504B42DB37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BB5675-CBA6-4656-89C6-1565CE1884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40C70F5-21C0-4F69-80AF-3C59E95EB7FC}"/>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5" name="Footer Placeholder 4">
            <a:extLst>
              <a:ext uri="{FF2B5EF4-FFF2-40B4-BE49-F238E27FC236}">
                <a16:creationId xmlns:a16="http://schemas.microsoft.com/office/drawing/2014/main" id="{96636A49-A828-42B1-B8B1-C8905222F2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5FB7C0-E924-4CE8-A824-966870E305DE}"/>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3292638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BB4C1-BA83-4778-B231-6ABF130040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9F7C12-6E33-494D-AEBC-5EF837244D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FE89AB-DE93-4B4D-82B6-22411339D1A9}"/>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5" name="Footer Placeholder 4">
            <a:extLst>
              <a:ext uri="{FF2B5EF4-FFF2-40B4-BE49-F238E27FC236}">
                <a16:creationId xmlns:a16="http://schemas.microsoft.com/office/drawing/2014/main" id="{A7F53DA7-2B76-48A5-828F-B61D9F8F07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C72FA0-9418-4BC7-9CB9-CBA2F5A16C8B}"/>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4227194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C554-5CA9-4D18-B0F1-20B5BB99D6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6002407-B4BA-403D-B0FE-7446D629DD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FC203E-DA31-4426-8B13-2D974E36803C}"/>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5" name="Footer Placeholder 4">
            <a:extLst>
              <a:ext uri="{FF2B5EF4-FFF2-40B4-BE49-F238E27FC236}">
                <a16:creationId xmlns:a16="http://schemas.microsoft.com/office/drawing/2014/main" id="{1EF5D3F2-4227-4207-A5AF-1276D1095F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A45D36-0089-4721-A9B7-028826571823}"/>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2205763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84030-5356-49C2-B270-C6606C7C97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08092B-0680-4E25-82D6-1CE2B96A50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338C09E-7877-4E87-A3EE-E7601ADAA7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F61FE0-2E9C-40BB-8A65-E23E3AE7C1CA}"/>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6" name="Footer Placeholder 5">
            <a:extLst>
              <a:ext uri="{FF2B5EF4-FFF2-40B4-BE49-F238E27FC236}">
                <a16:creationId xmlns:a16="http://schemas.microsoft.com/office/drawing/2014/main" id="{AC2C7977-660F-49B2-A877-46833E81B2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4D108F-748D-4459-BA15-43367DF7E854}"/>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1365570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6B70A-952F-49E8-AFFC-1FB24E51CB4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2F99EF-29C4-4600-A29D-7BCA156B8D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1B1471-E41A-4BA9-B0FD-B05DF3DBFC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056C674-FA5E-477B-B179-98DF9DC6CC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9F51F0-C5E5-4F2D-B009-DBFB3B5965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674E5DA-0633-4A1F-BE2C-2D34BB5DEFB7}"/>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8" name="Footer Placeholder 7">
            <a:extLst>
              <a:ext uri="{FF2B5EF4-FFF2-40B4-BE49-F238E27FC236}">
                <a16:creationId xmlns:a16="http://schemas.microsoft.com/office/drawing/2014/main" id="{34B29E94-0221-49C3-A998-E1BF472EFBA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FD6D43B-C83F-4523-B593-80891BC9B31D}"/>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2431280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26B6-F3E0-4423-8926-D5847AC3ACB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69F5815-5BEF-422F-BC0E-18923134B3D5}"/>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4" name="Footer Placeholder 3">
            <a:extLst>
              <a:ext uri="{FF2B5EF4-FFF2-40B4-BE49-F238E27FC236}">
                <a16:creationId xmlns:a16="http://schemas.microsoft.com/office/drawing/2014/main" id="{9D529DED-2185-4C1B-8DC5-CF3CBF3C8C2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964D676-FC63-453E-BB83-28741C0B1DC6}"/>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3470434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8740CD-A9FB-4622-86DC-D3B9B1764850}"/>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3" name="Footer Placeholder 2">
            <a:extLst>
              <a:ext uri="{FF2B5EF4-FFF2-40B4-BE49-F238E27FC236}">
                <a16:creationId xmlns:a16="http://schemas.microsoft.com/office/drawing/2014/main" id="{25D72DA5-93BD-4CB0-B2A7-997193F0828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0816E73-20CD-4CA7-B6F2-D497732A044D}"/>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4203462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6436B-5E34-4BF3-BD5E-74593E0372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7EBF2F0-36C3-4ACA-A0F0-72E1E1CBB2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691FE3D-AEA8-4BB1-9B96-680928288D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26873-9437-43DB-9949-D932958A14AD}"/>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6" name="Footer Placeholder 5">
            <a:extLst>
              <a:ext uri="{FF2B5EF4-FFF2-40B4-BE49-F238E27FC236}">
                <a16:creationId xmlns:a16="http://schemas.microsoft.com/office/drawing/2014/main" id="{7D89FFE0-5519-48AA-B56B-8F3054C211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FB383A-700C-4E06-9E03-B06632151A86}"/>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2789593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64D4-42D7-4504-BA7C-A578D28BE3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3D425E1-800E-4E89-A042-F6075F13F0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4A9D7F-F451-4F27-A191-7D06D111C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0FB018-08DD-4273-9781-8CCF9CB69935}"/>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6" name="Footer Placeholder 5">
            <a:extLst>
              <a:ext uri="{FF2B5EF4-FFF2-40B4-BE49-F238E27FC236}">
                <a16:creationId xmlns:a16="http://schemas.microsoft.com/office/drawing/2014/main" id="{16AA9F98-E08F-4073-B400-BCC5793CAA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023B11-4ECC-4A00-B74B-CD038B13308A}"/>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71494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BA2E-3BEC-40D9-9E61-09C083AEFC4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DA1811-23F1-4BE6-92CE-BC8F6100A2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0F9BAA-1013-467A-8A34-BA94120C35EC}"/>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5" name="Footer Placeholder 4">
            <a:extLst>
              <a:ext uri="{FF2B5EF4-FFF2-40B4-BE49-F238E27FC236}">
                <a16:creationId xmlns:a16="http://schemas.microsoft.com/office/drawing/2014/main" id="{8057CFA3-DDF5-4B8D-BF52-6CDA7D2C97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FD93C2-A081-4DF6-91B8-B5CA597311BB}"/>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347995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2284A1-7A3B-49E2-8AA7-542F7608A2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5B5F97-9A4E-4F6A-AC10-98C6CC5D60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6A8047-DF81-469F-A774-4E9D1624C002}"/>
              </a:ext>
            </a:extLst>
          </p:cNvPr>
          <p:cNvSpPr>
            <a:spLocks noGrp="1"/>
          </p:cNvSpPr>
          <p:nvPr>
            <p:ph type="dt" sz="half" idx="10"/>
          </p:nvPr>
        </p:nvSpPr>
        <p:spPr/>
        <p:txBody>
          <a:bodyPr/>
          <a:lstStyle/>
          <a:p>
            <a:fld id="{55DB9BF2-9B7F-4CA2-B013-75EA4BF00A2A}" type="datetimeFigureOut">
              <a:rPr lang="en-GB" smtClean="0"/>
              <a:t>13/01/2020</a:t>
            </a:fld>
            <a:endParaRPr lang="en-GB"/>
          </a:p>
        </p:txBody>
      </p:sp>
      <p:sp>
        <p:nvSpPr>
          <p:cNvPr id="5" name="Footer Placeholder 4">
            <a:extLst>
              <a:ext uri="{FF2B5EF4-FFF2-40B4-BE49-F238E27FC236}">
                <a16:creationId xmlns:a16="http://schemas.microsoft.com/office/drawing/2014/main" id="{D2845DAB-493E-4F62-A96F-E346F8ED55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B13093-9322-464A-BFAE-7C4B1E60B373}"/>
              </a:ext>
            </a:extLst>
          </p:cNvPr>
          <p:cNvSpPr>
            <a:spLocks noGrp="1"/>
          </p:cNvSpPr>
          <p:nvPr>
            <p:ph type="sldNum" sz="quarter" idx="12"/>
          </p:nvPr>
        </p:nvSpPr>
        <p:spPr/>
        <p:txBody>
          <a:bodyPr/>
          <a:lstStyle/>
          <a:p>
            <a:fld id="{FB185EEB-CF67-42CB-8B46-1C3EDC89F2BD}" type="slidenum">
              <a:rPr lang="en-GB" smtClean="0"/>
              <a:t>‹#›</a:t>
            </a:fld>
            <a:endParaRPr lang="en-GB"/>
          </a:p>
        </p:txBody>
      </p:sp>
    </p:spTree>
    <p:extLst>
      <p:ext uri="{BB962C8B-B14F-4D97-AF65-F5344CB8AC3E}">
        <p14:creationId xmlns:p14="http://schemas.microsoft.com/office/powerpoint/2010/main" val="2658103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B476AD-F9B3-4221-8547-62A5FB575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7F14AD-EBD4-4AEB-8319-E504955BFF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0BFAFD-7A05-484B-95F1-D982657002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DB9BF2-9B7F-4CA2-B013-75EA4BF00A2A}" type="datetimeFigureOut">
              <a:rPr lang="en-GB" smtClean="0"/>
              <a:t>13/01/2020</a:t>
            </a:fld>
            <a:endParaRPr lang="en-GB"/>
          </a:p>
        </p:txBody>
      </p:sp>
      <p:sp>
        <p:nvSpPr>
          <p:cNvPr id="5" name="Footer Placeholder 4">
            <a:extLst>
              <a:ext uri="{FF2B5EF4-FFF2-40B4-BE49-F238E27FC236}">
                <a16:creationId xmlns:a16="http://schemas.microsoft.com/office/drawing/2014/main" id="{F58E3569-3FA5-4256-856C-0261E7EE99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2007BBB-FB3A-4885-B248-8D382BA946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85EEB-CF67-42CB-8B46-1C3EDC89F2BD}" type="slidenum">
              <a:rPr lang="en-GB" smtClean="0"/>
              <a:t>‹#›</a:t>
            </a:fld>
            <a:endParaRPr lang="en-GB"/>
          </a:p>
        </p:txBody>
      </p:sp>
    </p:spTree>
    <p:extLst>
      <p:ext uri="{BB962C8B-B14F-4D97-AF65-F5344CB8AC3E}">
        <p14:creationId xmlns:p14="http://schemas.microsoft.com/office/powerpoint/2010/main" val="3488845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3.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3.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3.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3.jpe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3.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3.jpe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3.jpe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3.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2456934" y="1501722"/>
            <a:ext cx="7766936" cy="1646302"/>
          </a:xfrm>
        </p:spPr>
        <p:txBody>
          <a:bodyPr>
            <a:normAutofit fontScale="90000"/>
          </a:bodyPr>
          <a:lstStyle/>
          <a:p>
            <a:r>
              <a:rPr lang="en-GB" sz="6600" b="1" dirty="0">
                <a:solidFill>
                  <a:srgbClr val="0070C0"/>
                </a:solidFill>
                <a:latin typeface="+mn-lt"/>
              </a:rPr>
              <a:t>Supporting Literacy in the Classroom </a:t>
            </a:r>
          </a:p>
        </p:txBody>
      </p:sp>
      <p:sp>
        <p:nvSpPr>
          <p:cNvPr id="3" name="Subtitle 2">
            <a:extLst>
              <a:ext uri="{FF2B5EF4-FFF2-40B4-BE49-F238E27FC236}">
                <a16:creationId xmlns:a16="http://schemas.microsoft.com/office/drawing/2014/main" id="{B753344F-7616-42BD-9932-1B4BAB72F284}"/>
              </a:ext>
            </a:extLst>
          </p:cNvPr>
          <p:cNvSpPr>
            <a:spLocks noGrp="1"/>
          </p:cNvSpPr>
          <p:nvPr>
            <p:ph type="subTitle" idx="1"/>
          </p:nvPr>
        </p:nvSpPr>
        <p:spPr>
          <a:xfrm>
            <a:off x="2290115" y="3222636"/>
            <a:ext cx="8100573" cy="517270"/>
          </a:xfrm>
        </p:spPr>
        <p:txBody>
          <a:bodyPr>
            <a:normAutofit/>
          </a:bodyPr>
          <a:lstStyle/>
          <a:p>
            <a:r>
              <a:rPr lang="en-GB" sz="2800" b="1" i="1" dirty="0">
                <a:solidFill>
                  <a:srgbClr val="0070C0"/>
                </a:solidFill>
              </a:rPr>
              <a:t>Professional Studies - Wednesday 15</a:t>
            </a:r>
            <a:r>
              <a:rPr lang="en-GB" sz="2800" b="1" i="1" baseline="30000" dirty="0">
                <a:solidFill>
                  <a:srgbClr val="0070C0"/>
                </a:solidFill>
              </a:rPr>
              <a:t>th</a:t>
            </a:r>
            <a:r>
              <a:rPr lang="en-GB" sz="2800" b="1" i="1" dirty="0">
                <a:solidFill>
                  <a:srgbClr val="0070C0"/>
                </a:solidFill>
              </a:rPr>
              <a:t> January </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769" y="6451692"/>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sign, drawing&#10;&#10;Description automatically generated">
            <a:extLst>
              <a:ext uri="{FF2B5EF4-FFF2-40B4-BE49-F238E27FC236}">
                <a16:creationId xmlns:a16="http://schemas.microsoft.com/office/drawing/2014/main" id="{1C53D521-5747-46C0-A255-ADD8610FDCE3}"/>
              </a:ext>
            </a:extLst>
          </p:cNvPr>
          <p:cNvPicPr>
            <a:picLocks noChangeAspect="1"/>
          </p:cNvPicPr>
          <p:nvPr/>
        </p:nvPicPr>
        <p:blipFill>
          <a:blip r:embed="rId6"/>
          <a:stretch>
            <a:fillRect/>
          </a:stretch>
        </p:blipFill>
        <p:spPr>
          <a:xfrm>
            <a:off x="8869119" y="269270"/>
            <a:ext cx="3178567" cy="664673"/>
          </a:xfrm>
          <a:prstGeom prst="rect">
            <a:avLst/>
          </a:prstGeom>
        </p:spPr>
      </p:pic>
      <p:pic>
        <p:nvPicPr>
          <p:cNvPr id="8" name="Picture 7" descr="A close up of a logo&#10;&#10;Description automatically generated">
            <a:extLst>
              <a:ext uri="{FF2B5EF4-FFF2-40B4-BE49-F238E27FC236}">
                <a16:creationId xmlns:a16="http://schemas.microsoft.com/office/drawing/2014/main" id="{21745175-6C34-47E9-A1C3-F2EEFB73CC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5789" y="269270"/>
            <a:ext cx="2214187" cy="664672"/>
          </a:xfrm>
          <a:prstGeom prst="rect">
            <a:avLst/>
          </a:prstGeom>
        </p:spPr>
      </p:pic>
      <p:sp>
        <p:nvSpPr>
          <p:cNvPr id="12" name="Subtitle 2">
            <a:extLst>
              <a:ext uri="{FF2B5EF4-FFF2-40B4-BE49-F238E27FC236}">
                <a16:creationId xmlns:a16="http://schemas.microsoft.com/office/drawing/2014/main" id="{72728FC3-24F2-42F8-B09F-5FE670D10763}"/>
              </a:ext>
            </a:extLst>
          </p:cNvPr>
          <p:cNvSpPr txBox="1">
            <a:spLocks/>
          </p:cNvSpPr>
          <p:nvPr/>
        </p:nvSpPr>
        <p:spPr>
          <a:xfrm>
            <a:off x="3221406" y="4408668"/>
            <a:ext cx="4347773" cy="1110596"/>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i="1" dirty="0">
                <a:solidFill>
                  <a:srgbClr val="0070C0"/>
                </a:solidFill>
              </a:rPr>
              <a:t>“Developing reading, writing and oracy are (or should be) absolutely fundamental to every teacher’s approach to pedagogy”</a:t>
            </a:r>
          </a:p>
          <a:p>
            <a:r>
              <a:rPr lang="en-GB" i="1" dirty="0">
                <a:solidFill>
                  <a:srgbClr val="0070C0"/>
                </a:solidFill>
              </a:rPr>
              <a:t>- David Didau </a:t>
            </a:r>
          </a:p>
        </p:txBody>
      </p:sp>
      <p:pic>
        <p:nvPicPr>
          <p:cNvPr id="11" name="Picture 10" descr="A close up of a sign&#10;&#10;Description automatically generated">
            <a:extLst>
              <a:ext uri="{FF2B5EF4-FFF2-40B4-BE49-F238E27FC236}">
                <a16:creationId xmlns:a16="http://schemas.microsoft.com/office/drawing/2014/main" id="{0E2EA19E-1779-49A8-A0BC-DA273956E5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6621" y="4180318"/>
            <a:ext cx="1285184" cy="15672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34812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52454" y="280490"/>
            <a:ext cx="7766936" cy="839892"/>
          </a:xfrm>
        </p:spPr>
        <p:txBody>
          <a:bodyPr>
            <a:normAutofit/>
          </a:bodyPr>
          <a:lstStyle/>
          <a:p>
            <a:pPr algn="l"/>
            <a:r>
              <a:rPr lang="en-GB" sz="4800" b="1" dirty="0">
                <a:solidFill>
                  <a:srgbClr val="0070C0"/>
                </a:solidFill>
                <a:latin typeface="+mn-lt"/>
              </a:rPr>
              <a:t>Session Outcomes:</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769" y="6451692"/>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2750F7C-5885-4A3A-AC75-CF1B96A42B17}"/>
              </a:ext>
            </a:extLst>
          </p:cNvPr>
          <p:cNvSpPr txBox="1"/>
          <p:nvPr/>
        </p:nvSpPr>
        <p:spPr>
          <a:xfrm>
            <a:off x="2223107" y="2152951"/>
            <a:ext cx="7887402" cy="1569660"/>
          </a:xfrm>
          <a:prstGeom prst="rect">
            <a:avLst/>
          </a:prstGeom>
          <a:noFill/>
        </p:spPr>
        <p:txBody>
          <a:bodyPr wrap="square" rtlCol="0">
            <a:spAutoFit/>
          </a:bodyPr>
          <a:lstStyle/>
          <a:p>
            <a:pPr marL="285750" indent="-285750">
              <a:buFont typeface="Wingdings" panose="05000000000000000000" pitchFamily="2" charset="2"/>
              <a:buChar char="ü"/>
            </a:pPr>
            <a:r>
              <a:rPr lang="en-GB" sz="2400" dirty="0">
                <a:solidFill>
                  <a:srgbClr val="0070C0"/>
                </a:solidFill>
              </a:rPr>
              <a:t>To share best practice</a:t>
            </a:r>
          </a:p>
          <a:p>
            <a:pPr marL="285750" indent="-285750">
              <a:buFont typeface="Wingdings" panose="05000000000000000000" pitchFamily="2" charset="2"/>
              <a:buChar char="ü"/>
            </a:pPr>
            <a:r>
              <a:rPr lang="en-GB" sz="2400" dirty="0">
                <a:solidFill>
                  <a:srgbClr val="0070C0"/>
                </a:solidFill>
              </a:rPr>
              <a:t>To be informed by research</a:t>
            </a:r>
          </a:p>
          <a:p>
            <a:pPr marL="285750" indent="-285750">
              <a:buFont typeface="Wingdings" panose="05000000000000000000" pitchFamily="2" charset="2"/>
              <a:buChar char="ü"/>
            </a:pPr>
            <a:r>
              <a:rPr lang="en-GB" sz="2400" dirty="0">
                <a:solidFill>
                  <a:srgbClr val="0070C0"/>
                </a:solidFill>
              </a:rPr>
              <a:t>To take away some strategies to try in lessons</a:t>
            </a:r>
          </a:p>
          <a:p>
            <a:pPr marL="285750" indent="-285750">
              <a:buFont typeface="Wingdings" panose="05000000000000000000" pitchFamily="2" charset="2"/>
              <a:buChar char="ü"/>
            </a:pPr>
            <a:r>
              <a:rPr lang="en-GB" sz="2400" dirty="0">
                <a:solidFill>
                  <a:srgbClr val="0070C0"/>
                </a:solidFill>
              </a:rPr>
              <a:t>To be more confident in how to support Literacy</a:t>
            </a:r>
          </a:p>
        </p:txBody>
      </p:sp>
    </p:spTree>
    <p:extLst>
      <p:ext uri="{BB962C8B-B14F-4D97-AF65-F5344CB8AC3E}">
        <p14:creationId xmlns:p14="http://schemas.microsoft.com/office/powerpoint/2010/main" val="381571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649286" y="314290"/>
            <a:ext cx="9880860" cy="841077"/>
          </a:xfrm>
        </p:spPr>
        <p:txBody>
          <a:bodyPr>
            <a:noAutofit/>
          </a:bodyPr>
          <a:lstStyle/>
          <a:p>
            <a:pPr algn="l"/>
            <a:r>
              <a:rPr lang="en-GB" sz="4400" b="1" dirty="0">
                <a:solidFill>
                  <a:srgbClr val="0070C0"/>
                </a:solidFill>
                <a:latin typeface="+mn-lt"/>
              </a:rPr>
              <a:t>What do we mean by ‘literacy’ anyway?</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4890" y="6481565"/>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34750CF-9086-44C9-8192-1ED26AE8BAF9}"/>
              </a:ext>
            </a:extLst>
          </p:cNvPr>
          <p:cNvSpPr/>
          <p:nvPr/>
        </p:nvSpPr>
        <p:spPr>
          <a:xfrm>
            <a:off x="3208815" y="2198796"/>
            <a:ext cx="6096000" cy="1815882"/>
          </a:xfrm>
          <a:prstGeom prst="rect">
            <a:avLst/>
          </a:prstGeom>
        </p:spPr>
        <p:txBody>
          <a:bodyPr>
            <a:spAutoFit/>
          </a:bodyPr>
          <a:lstStyle/>
          <a:p>
            <a:pPr algn="ctr"/>
            <a:r>
              <a:rPr lang="en-GB" sz="2800" i="1" dirty="0"/>
              <a:t>Literacy is the ability to read, write, </a:t>
            </a:r>
            <a:r>
              <a:rPr lang="en-GB" sz="2800" i="1" dirty="0">
                <a:solidFill>
                  <a:schemeClr val="accent1"/>
                </a:solidFill>
              </a:rPr>
              <a:t>speak</a:t>
            </a:r>
            <a:r>
              <a:rPr lang="en-GB" sz="2800" i="1" dirty="0"/>
              <a:t> and </a:t>
            </a:r>
            <a:r>
              <a:rPr lang="en-GB" sz="2800" i="1" dirty="0">
                <a:solidFill>
                  <a:schemeClr val="accent1"/>
                </a:solidFill>
              </a:rPr>
              <a:t>listen</a:t>
            </a:r>
            <a:r>
              <a:rPr lang="en-GB" sz="2800" i="1" dirty="0"/>
              <a:t> in a way that               </a:t>
            </a:r>
            <a:r>
              <a:rPr lang="en-GB" sz="2800" i="1" dirty="0">
                <a:solidFill>
                  <a:srgbClr val="7030A0"/>
                </a:solidFill>
              </a:rPr>
              <a:t>lets us communicate </a:t>
            </a:r>
            <a:r>
              <a:rPr lang="en-GB" sz="2800" b="1" i="1" dirty="0">
                <a:solidFill>
                  <a:srgbClr val="7030A0"/>
                </a:solidFill>
              </a:rPr>
              <a:t>effectively</a:t>
            </a:r>
            <a:r>
              <a:rPr lang="en-GB" sz="2800" i="1" dirty="0">
                <a:solidFill>
                  <a:srgbClr val="7030A0"/>
                </a:solidFill>
              </a:rPr>
              <a:t> and </a:t>
            </a:r>
            <a:r>
              <a:rPr lang="en-GB" sz="2800" b="1" i="1" dirty="0">
                <a:solidFill>
                  <a:srgbClr val="7030A0"/>
                </a:solidFill>
              </a:rPr>
              <a:t>make sense of the world</a:t>
            </a:r>
            <a:r>
              <a:rPr lang="en-GB" sz="2800" i="1" dirty="0">
                <a:solidFill>
                  <a:srgbClr val="7030A0"/>
                </a:solidFill>
              </a:rPr>
              <a:t>.</a:t>
            </a:r>
          </a:p>
        </p:txBody>
      </p:sp>
      <p:pic>
        <p:nvPicPr>
          <p:cNvPr id="10" name="Picture 9" descr="A picture containing plate&#10;&#10;Description automatically generated">
            <a:extLst>
              <a:ext uri="{FF2B5EF4-FFF2-40B4-BE49-F238E27FC236}">
                <a16:creationId xmlns:a16="http://schemas.microsoft.com/office/drawing/2014/main" id="{6E8464A6-F68B-453D-B720-8BDDF33304AA}"/>
              </a:ext>
            </a:extLst>
          </p:cNvPr>
          <p:cNvPicPr>
            <a:picLocks noChangeAspect="1"/>
          </p:cNvPicPr>
          <p:nvPr/>
        </p:nvPicPr>
        <p:blipFill rotWithShape="1">
          <a:blip r:embed="rId6"/>
          <a:srcRect t="6583" r="50509" b="37874"/>
          <a:stretch/>
        </p:blipFill>
        <p:spPr>
          <a:xfrm>
            <a:off x="2114900" y="1581575"/>
            <a:ext cx="1544569" cy="1155623"/>
          </a:xfrm>
          <a:prstGeom prst="rect">
            <a:avLst/>
          </a:prstGeom>
        </p:spPr>
      </p:pic>
      <p:pic>
        <p:nvPicPr>
          <p:cNvPr id="13" name="Picture 12" descr="A picture containing plate&#10;&#10;Description automatically generated">
            <a:extLst>
              <a:ext uri="{FF2B5EF4-FFF2-40B4-BE49-F238E27FC236}">
                <a16:creationId xmlns:a16="http://schemas.microsoft.com/office/drawing/2014/main" id="{45932631-BF2B-4742-9BA1-0475329481D3}"/>
              </a:ext>
            </a:extLst>
          </p:cNvPr>
          <p:cNvPicPr>
            <a:picLocks noChangeAspect="1"/>
          </p:cNvPicPr>
          <p:nvPr/>
        </p:nvPicPr>
        <p:blipFill rotWithShape="1">
          <a:blip r:embed="rId6"/>
          <a:srcRect l="52337" t="41395" b="8683"/>
          <a:stretch/>
        </p:blipFill>
        <p:spPr>
          <a:xfrm>
            <a:off x="8476432" y="3596452"/>
            <a:ext cx="1487536" cy="1038687"/>
          </a:xfrm>
          <a:prstGeom prst="rect">
            <a:avLst/>
          </a:prstGeom>
        </p:spPr>
      </p:pic>
      <p:sp>
        <p:nvSpPr>
          <p:cNvPr id="3" name="TextBox 2">
            <a:extLst>
              <a:ext uri="{FF2B5EF4-FFF2-40B4-BE49-F238E27FC236}">
                <a16:creationId xmlns:a16="http://schemas.microsoft.com/office/drawing/2014/main" id="{882DDDF7-B4B1-4D0F-AF03-E111DC49D137}"/>
              </a:ext>
            </a:extLst>
          </p:cNvPr>
          <p:cNvSpPr txBox="1"/>
          <p:nvPr/>
        </p:nvSpPr>
        <p:spPr>
          <a:xfrm>
            <a:off x="1985875" y="5145700"/>
            <a:ext cx="3674429" cy="830997"/>
          </a:xfrm>
          <a:prstGeom prst="rect">
            <a:avLst/>
          </a:prstGeom>
          <a:solidFill>
            <a:schemeClr val="accent1">
              <a:lumMod val="40000"/>
              <a:lumOff val="60000"/>
            </a:schemeClr>
          </a:solidFill>
        </p:spPr>
        <p:txBody>
          <a:bodyPr wrap="square" rtlCol="0">
            <a:spAutoFit/>
          </a:bodyPr>
          <a:lstStyle/>
          <a:p>
            <a:pPr algn="ctr"/>
            <a:r>
              <a:rPr lang="en-GB" sz="2400" dirty="0"/>
              <a:t>What does this ‘look like’ in your subject areas?</a:t>
            </a:r>
          </a:p>
        </p:txBody>
      </p:sp>
      <p:sp>
        <p:nvSpPr>
          <p:cNvPr id="11" name="TextBox 10">
            <a:extLst>
              <a:ext uri="{FF2B5EF4-FFF2-40B4-BE49-F238E27FC236}">
                <a16:creationId xmlns:a16="http://schemas.microsoft.com/office/drawing/2014/main" id="{6FF9C24E-F17B-483E-855B-856E823A2F3A}"/>
              </a:ext>
            </a:extLst>
          </p:cNvPr>
          <p:cNvSpPr txBox="1"/>
          <p:nvPr/>
        </p:nvSpPr>
        <p:spPr>
          <a:xfrm>
            <a:off x="6769230" y="5145699"/>
            <a:ext cx="3674429" cy="830997"/>
          </a:xfrm>
          <a:prstGeom prst="rect">
            <a:avLst/>
          </a:prstGeom>
          <a:solidFill>
            <a:schemeClr val="accent1">
              <a:lumMod val="40000"/>
              <a:lumOff val="60000"/>
            </a:schemeClr>
          </a:solidFill>
        </p:spPr>
        <p:txBody>
          <a:bodyPr wrap="square" rtlCol="0">
            <a:spAutoFit/>
          </a:bodyPr>
          <a:lstStyle/>
          <a:p>
            <a:pPr algn="ctr"/>
            <a:r>
              <a:rPr lang="en-GB" sz="2400" dirty="0"/>
              <a:t>What do you already do to support literacy? </a:t>
            </a:r>
          </a:p>
        </p:txBody>
      </p:sp>
    </p:spTree>
    <p:extLst>
      <p:ext uri="{BB962C8B-B14F-4D97-AF65-F5344CB8AC3E}">
        <p14:creationId xmlns:p14="http://schemas.microsoft.com/office/powerpoint/2010/main" val="387194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649286" y="314290"/>
            <a:ext cx="9880860" cy="841077"/>
          </a:xfrm>
        </p:spPr>
        <p:txBody>
          <a:bodyPr>
            <a:noAutofit/>
          </a:bodyPr>
          <a:lstStyle/>
          <a:p>
            <a:pPr algn="l"/>
            <a:r>
              <a:rPr lang="en-GB" sz="4400" b="1" dirty="0">
                <a:solidFill>
                  <a:srgbClr val="0070C0"/>
                </a:solidFill>
                <a:latin typeface="+mn-lt"/>
              </a:rPr>
              <a:t>Why is literacy important?</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1750BD8-8306-43C0-BECB-AEB65196FF2A}"/>
              </a:ext>
            </a:extLst>
          </p:cNvPr>
          <p:cNvPicPr>
            <a:picLocks noChangeAspect="1"/>
          </p:cNvPicPr>
          <p:nvPr/>
        </p:nvPicPr>
        <p:blipFill rotWithShape="1">
          <a:blip r:embed="rId6"/>
          <a:srcRect l="6772" t="30266" r="36785" b="4582"/>
          <a:stretch/>
        </p:blipFill>
        <p:spPr>
          <a:xfrm>
            <a:off x="2089341" y="1247782"/>
            <a:ext cx="6451288" cy="4964532"/>
          </a:xfrm>
          <a:prstGeom prst="rect">
            <a:avLst/>
          </a:prstGeom>
        </p:spPr>
      </p:pic>
      <p:pic>
        <p:nvPicPr>
          <p:cNvPr id="5" name="Picture 4" descr="A close up of a sign&#10;&#10;Description automatically generated">
            <a:extLst>
              <a:ext uri="{FF2B5EF4-FFF2-40B4-BE49-F238E27FC236}">
                <a16:creationId xmlns:a16="http://schemas.microsoft.com/office/drawing/2014/main" id="{A19C1BA0-F48A-4D43-AEF2-1DC280B7FCBD}"/>
              </a:ext>
            </a:extLst>
          </p:cNvPr>
          <p:cNvPicPr>
            <a:picLocks noChangeAspect="1"/>
          </p:cNvPicPr>
          <p:nvPr/>
        </p:nvPicPr>
        <p:blipFill>
          <a:blip r:embed="rId7"/>
          <a:stretch>
            <a:fillRect/>
          </a:stretch>
        </p:blipFill>
        <p:spPr>
          <a:xfrm>
            <a:off x="9832507" y="445567"/>
            <a:ext cx="1419599" cy="1419599"/>
          </a:xfrm>
          <a:prstGeom prst="rect">
            <a:avLst/>
          </a:prstGeom>
        </p:spPr>
      </p:pic>
    </p:spTree>
    <p:extLst>
      <p:ext uri="{BB962C8B-B14F-4D97-AF65-F5344CB8AC3E}">
        <p14:creationId xmlns:p14="http://schemas.microsoft.com/office/powerpoint/2010/main" val="3382465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649286" y="314290"/>
            <a:ext cx="9880860" cy="841077"/>
          </a:xfrm>
        </p:spPr>
        <p:txBody>
          <a:bodyPr>
            <a:noAutofit/>
          </a:bodyPr>
          <a:lstStyle/>
          <a:p>
            <a:pPr algn="l"/>
            <a:r>
              <a:rPr lang="en-GB" sz="4400" b="1" dirty="0">
                <a:solidFill>
                  <a:srgbClr val="0070C0"/>
                </a:solidFill>
                <a:latin typeface="+mn-lt"/>
              </a:rPr>
              <a:t>Literacy impacts your future:</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D0F2689-A8B6-43BA-BC0D-057F68903382}"/>
              </a:ext>
            </a:extLst>
          </p:cNvPr>
          <p:cNvPicPr>
            <a:picLocks noChangeAspect="1"/>
          </p:cNvPicPr>
          <p:nvPr/>
        </p:nvPicPr>
        <p:blipFill rotWithShape="1">
          <a:blip r:embed="rId6"/>
          <a:srcRect l="8900" t="43599" r="30950" b="15501"/>
          <a:stretch/>
        </p:blipFill>
        <p:spPr>
          <a:xfrm>
            <a:off x="1764786" y="1970404"/>
            <a:ext cx="7128144" cy="3231253"/>
          </a:xfrm>
          <a:prstGeom prst="rect">
            <a:avLst/>
          </a:prstGeom>
        </p:spPr>
      </p:pic>
      <p:sp>
        <p:nvSpPr>
          <p:cNvPr id="5" name="TextBox 4">
            <a:extLst>
              <a:ext uri="{FF2B5EF4-FFF2-40B4-BE49-F238E27FC236}">
                <a16:creationId xmlns:a16="http://schemas.microsoft.com/office/drawing/2014/main" id="{909B7C55-8A0C-4703-8DA4-7E045F322E9D}"/>
              </a:ext>
            </a:extLst>
          </p:cNvPr>
          <p:cNvSpPr txBox="1"/>
          <p:nvPr/>
        </p:nvSpPr>
        <p:spPr>
          <a:xfrm>
            <a:off x="9008430" y="2739051"/>
            <a:ext cx="2877835" cy="1200329"/>
          </a:xfrm>
          <a:prstGeom prst="rect">
            <a:avLst/>
          </a:prstGeom>
          <a:noFill/>
        </p:spPr>
        <p:txBody>
          <a:bodyPr wrap="square" rtlCol="0">
            <a:spAutoFit/>
          </a:bodyPr>
          <a:lstStyle/>
          <a:p>
            <a:pPr algn="ctr"/>
            <a:r>
              <a:rPr lang="en-GB" sz="2400" dirty="0">
                <a:solidFill>
                  <a:schemeClr val="accent1"/>
                </a:solidFill>
              </a:rPr>
              <a:t>This is why it’s important to support our students’ literacy</a:t>
            </a:r>
          </a:p>
        </p:txBody>
      </p:sp>
      <p:pic>
        <p:nvPicPr>
          <p:cNvPr id="10" name="Picture 9" descr="A close up of a sign&#10;&#10;Description automatically generated">
            <a:extLst>
              <a:ext uri="{FF2B5EF4-FFF2-40B4-BE49-F238E27FC236}">
                <a16:creationId xmlns:a16="http://schemas.microsoft.com/office/drawing/2014/main" id="{8AB296EC-8B63-4C19-9377-340BF16A4905}"/>
              </a:ext>
            </a:extLst>
          </p:cNvPr>
          <p:cNvPicPr>
            <a:picLocks noChangeAspect="1"/>
          </p:cNvPicPr>
          <p:nvPr/>
        </p:nvPicPr>
        <p:blipFill>
          <a:blip r:embed="rId7"/>
          <a:stretch>
            <a:fillRect/>
          </a:stretch>
        </p:blipFill>
        <p:spPr>
          <a:xfrm>
            <a:off x="9832507" y="445567"/>
            <a:ext cx="1419599" cy="1419599"/>
          </a:xfrm>
          <a:prstGeom prst="rect">
            <a:avLst/>
          </a:prstGeom>
        </p:spPr>
      </p:pic>
    </p:spTree>
    <p:extLst>
      <p:ext uri="{BB962C8B-B14F-4D97-AF65-F5344CB8AC3E}">
        <p14:creationId xmlns:p14="http://schemas.microsoft.com/office/powerpoint/2010/main" val="300997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291851"/>
            <a:ext cx="5895969" cy="841077"/>
          </a:xfrm>
        </p:spPr>
        <p:txBody>
          <a:bodyPr>
            <a:noAutofit/>
          </a:bodyPr>
          <a:lstStyle/>
          <a:p>
            <a:pPr algn="l"/>
            <a:r>
              <a:rPr lang="en-GB" sz="4400" b="1" dirty="0">
                <a:solidFill>
                  <a:srgbClr val="0070C0"/>
                </a:solidFill>
                <a:latin typeface="+mn-lt"/>
              </a:rPr>
              <a:t>Students’ Reading Ages:</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140245"/>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09B7C55-8A0C-4703-8DA4-7E045F322E9D}"/>
              </a:ext>
            </a:extLst>
          </p:cNvPr>
          <p:cNvSpPr txBox="1"/>
          <p:nvPr/>
        </p:nvSpPr>
        <p:spPr>
          <a:xfrm>
            <a:off x="2024210" y="1365011"/>
            <a:ext cx="6564418" cy="2308324"/>
          </a:xfrm>
          <a:prstGeom prst="rect">
            <a:avLst/>
          </a:prstGeom>
          <a:noFill/>
        </p:spPr>
        <p:txBody>
          <a:bodyPr wrap="square" rtlCol="0">
            <a:spAutoFit/>
          </a:bodyPr>
          <a:lstStyle/>
          <a:p>
            <a:r>
              <a:rPr lang="en-GB" sz="2400" dirty="0">
                <a:solidFill>
                  <a:schemeClr val="accent1"/>
                </a:solidFill>
              </a:rPr>
              <a:t>Please make yourself aware of the reading age of all of your students</a:t>
            </a:r>
          </a:p>
          <a:p>
            <a:endParaRPr lang="en-GB" sz="2400" dirty="0">
              <a:solidFill>
                <a:schemeClr val="accent1"/>
              </a:solidFill>
            </a:endParaRPr>
          </a:p>
          <a:p>
            <a:r>
              <a:rPr lang="en-GB" sz="2400" dirty="0">
                <a:solidFill>
                  <a:schemeClr val="accent1"/>
                </a:solidFill>
              </a:rPr>
              <a:t>A low reading age can be a massive barrier to student comprehension and achievement in all/any subject area</a:t>
            </a:r>
          </a:p>
        </p:txBody>
      </p:sp>
      <p:sp>
        <p:nvSpPr>
          <p:cNvPr id="11" name="TextBox 10">
            <a:extLst>
              <a:ext uri="{FF2B5EF4-FFF2-40B4-BE49-F238E27FC236}">
                <a16:creationId xmlns:a16="http://schemas.microsoft.com/office/drawing/2014/main" id="{7507C360-6647-4C93-BCDB-5DFBFAC8952A}"/>
              </a:ext>
            </a:extLst>
          </p:cNvPr>
          <p:cNvSpPr txBox="1"/>
          <p:nvPr/>
        </p:nvSpPr>
        <p:spPr>
          <a:xfrm>
            <a:off x="7806994" y="4204776"/>
            <a:ext cx="3506135" cy="461665"/>
          </a:xfrm>
          <a:prstGeom prst="rect">
            <a:avLst/>
          </a:prstGeom>
          <a:solidFill>
            <a:schemeClr val="accent1">
              <a:lumMod val="40000"/>
              <a:lumOff val="60000"/>
            </a:schemeClr>
          </a:solidFill>
        </p:spPr>
        <p:txBody>
          <a:bodyPr wrap="square" rtlCol="0">
            <a:spAutoFit/>
          </a:bodyPr>
          <a:lstStyle/>
          <a:p>
            <a:pPr algn="ctr"/>
            <a:r>
              <a:rPr lang="en-GB" sz="2400" dirty="0"/>
              <a:t>Year 10 anecdote – ‘pity’</a:t>
            </a:r>
          </a:p>
        </p:txBody>
      </p:sp>
      <p:pic>
        <p:nvPicPr>
          <p:cNvPr id="1026" name="Picture 2" descr="Image preview">
            <a:extLst>
              <a:ext uri="{FF2B5EF4-FFF2-40B4-BE49-F238E27FC236}">
                <a16:creationId xmlns:a16="http://schemas.microsoft.com/office/drawing/2014/main" id="{841993AB-DC7D-4CB7-9686-5C0E531A89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6266" y="4064490"/>
            <a:ext cx="2320126" cy="172398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20F99679-8C5D-483A-8F39-844949859FB2}"/>
              </a:ext>
            </a:extLst>
          </p:cNvPr>
          <p:cNvCxnSpPr>
            <a:cxnSpLocks/>
          </p:cNvCxnSpPr>
          <p:nvPr/>
        </p:nvCxnSpPr>
        <p:spPr>
          <a:xfrm flipV="1">
            <a:off x="3461257" y="5194690"/>
            <a:ext cx="1649285" cy="1480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0559AD9-590D-4800-BAE5-D3D23F8C3542}"/>
              </a:ext>
            </a:extLst>
          </p:cNvPr>
          <p:cNvSpPr txBox="1"/>
          <p:nvPr/>
        </p:nvSpPr>
        <p:spPr>
          <a:xfrm>
            <a:off x="5110542" y="4112469"/>
            <a:ext cx="2524418" cy="2031325"/>
          </a:xfrm>
          <a:prstGeom prst="rect">
            <a:avLst/>
          </a:prstGeom>
          <a:noFill/>
        </p:spPr>
        <p:txBody>
          <a:bodyPr wrap="square" rtlCol="0">
            <a:spAutoFit/>
          </a:bodyPr>
          <a:lstStyle/>
          <a:p>
            <a:r>
              <a:rPr lang="en-GB" i="1" dirty="0">
                <a:solidFill>
                  <a:srgbClr val="0070C0"/>
                </a:solidFill>
              </a:rPr>
              <a:t>You can see reading ages on Class Charts</a:t>
            </a:r>
          </a:p>
          <a:p>
            <a:r>
              <a:rPr lang="en-GB" i="1" dirty="0">
                <a:solidFill>
                  <a:srgbClr val="0070C0"/>
                </a:solidFill>
              </a:rPr>
              <a:t>This student has a reading age of 12 years/3 months</a:t>
            </a:r>
          </a:p>
          <a:p>
            <a:r>
              <a:rPr lang="en-GB" i="1" dirty="0">
                <a:solidFill>
                  <a:srgbClr val="0070C0"/>
                </a:solidFill>
              </a:rPr>
              <a:t>(Over a year below his actual age)</a:t>
            </a:r>
          </a:p>
        </p:txBody>
      </p:sp>
      <p:sp>
        <p:nvSpPr>
          <p:cNvPr id="12" name="Oval 11">
            <a:extLst>
              <a:ext uri="{FF2B5EF4-FFF2-40B4-BE49-F238E27FC236}">
                <a16:creationId xmlns:a16="http://schemas.microsoft.com/office/drawing/2014/main" id="{683DB9CC-942E-4D39-9798-0CE08E93F0B0}"/>
              </a:ext>
            </a:extLst>
          </p:cNvPr>
          <p:cNvSpPr/>
          <p:nvPr/>
        </p:nvSpPr>
        <p:spPr>
          <a:xfrm>
            <a:off x="3018081" y="5127372"/>
            <a:ext cx="544152" cy="41512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21842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231051"/>
            <a:ext cx="9880860" cy="841077"/>
          </a:xfrm>
        </p:spPr>
        <p:txBody>
          <a:bodyPr>
            <a:noAutofit/>
          </a:bodyPr>
          <a:lstStyle/>
          <a:p>
            <a:pPr algn="l"/>
            <a:r>
              <a:rPr lang="en-GB" sz="4400" b="1" dirty="0">
                <a:solidFill>
                  <a:srgbClr val="0070C0"/>
                </a:solidFill>
                <a:latin typeface="+mn-lt"/>
              </a:rPr>
              <a:t>Vocabulary:</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90D261-AA7D-4CF5-A9E8-E29CA05D6ABD}"/>
              </a:ext>
            </a:extLst>
          </p:cNvPr>
          <p:cNvSpPr txBox="1"/>
          <p:nvPr/>
        </p:nvSpPr>
        <p:spPr>
          <a:xfrm>
            <a:off x="1873678" y="1419277"/>
            <a:ext cx="6877635" cy="1938992"/>
          </a:xfrm>
          <a:prstGeom prst="rect">
            <a:avLst/>
          </a:prstGeom>
          <a:noFill/>
        </p:spPr>
        <p:txBody>
          <a:bodyPr wrap="square" rtlCol="0">
            <a:spAutoFit/>
          </a:bodyPr>
          <a:lstStyle/>
          <a:p>
            <a:r>
              <a:rPr lang="en-GB" sz="2400" dirty="0">
                <a:solidFill>
                  <a:srgbClr val="0070C0"/>
                </a:solidFill>
              </a:rPr>
              <a:t>What % of words do you think we need to know in a text to ensure reading comprehension?</a:t>
            </a:r>
          </a:p>
          <a:p>
            <a:endParaRPr lang="en-GB" sz="2400" dirty="0">
              <a:solidFill>
                <a:srgbClr val="0070C0"/>
              </a:solidFill>
            </a:endParaRPr>
          </a:p>
          <a:p>
            <a:endParaRPr lang="en-GB" sz="2400" dirty="0">
              <a:solidFill>
                <a:srgbClr val="0070C0"/>
              </a:solidFill>
            </a:endParaRPr>
          </a:p>
          <a:p>
            <a:r>
              <a:rPr lang="en-GB" sz="2400" dirty="0">
                <a:solidFill>
                  <a:srgbClr val="0070C0"/>
                </a:solidFill>
              </a:rPr>
              <a:t>50%    60%    70%    80%    90%</a:t>
            </a:r>
          </a:p>
        </p:txBody>
      </p:sp>
      <p:sp>
        <p:nvSpPr>
          <p:cNvPr id="7" name="TextBox 6">
            <a:extLst>
              <a:ext uri="{FF2B5EF4-FFF2-40B4-BE49-F238E27FC236}">
                <a16:creationId xmlns:a16="http://schemas.microsoft.com/office/drawing/2014/main" id="{4177F7CC-9D2E-40FA-A51C-38A65C6040D7}"/>
              </a:ext>
            </a:extLst>
          </p:cNvPr>
          <p:cNvSpPr txBox="1"/>
          <p:nvPr/>
        </p:nvSpPr>
        <p:spPr>
          <a:xfrm>
            <a:off x="3377109" y="4061501"/>
            <a:ext cx="6877635" cy="1569660"/>
          </a:xfrm>
          <a:prstGeom prst="rect">
            <a:avLst/>
          </a:prstGeom>
          <a:noFill/>
        </p:spPr>
        <p:txBody>
          <a:bodyPr wrap="square" rtlCol="0">
            <a:spAutoFit/>
          </a:bodyPr>
          <a:lstStyle/>
          <a:p>
            <a:r>
              <a:rPr lang="en-GB" sz="2400" dirty="0">
                <a:solidFill>
                  <a:srgbClr val="0070C0"/>
                </a:solidFill>
              </a:rPr>
              <a:t>We need to understand at least 90% of the vocabulary in a text before we can process it</a:t>
            </a:r>
          </a:p>
          <a:p>
            <a:endParaRPr lang="en-GB" sz="2400" dirty="0">
              <a:solidFill>
                <a:srgbClr val="0070C0"/>
              </a:solidFill>
            </a:endParaRPr>
          </a:p>
          <a:p>
            <a:r>
              <a:rPr lang="en-GB" sz="2400" dirty="0">
                <a:solidFill>
                  <a:srgbClr val="0070C0"/>
                </a:solidFill>
              </a:rPr>
              <a:t> - Hattie </a:t>
            </a:r>
            <a:r>
              <a:rPr lang="en-GB" sz="2400" i="1" dirty="0">
                <a:solidFill>
                  <a:srgbClr val="0070C0"/>
                </a:solidFill>
              </a:rPr>
              <a:t>Visible Learning for Teachers</a:t>
            </a:r>
            <a:endParaRPr lang="en-GB" sz="2400" dirty="0">
              <a:solidFill>
                <a:srgbClr val="0070C0"/>
              </a:solidFill>
            </a:endParaRPr>
          </a:p>
        </p:txBody>
      </p:sp>
      <p:sp>
        <p:nvSpPr>
          <p:cNvPr id="5" name="Rectangle 4">
            <a:extLst>
              <a:ext uri="{FF2B5EF4-FFF2-40B4-BE49-F238E27FC236}">
                <a16:creationId xmlns:a16="http://schemas.microsoft.com/office/drawing/2014/main" id="{14924417-C3E3-40EA-AA9F-4C08DCAF5303}"/>
              </a:ext>
            </a:extLst>
          </p:cNvPr>
          <p:cNvSpPr/>
          <p:nvPr/>
        </p:nvSpPr>
        <p:spPr>
          <a:xfrm>
            <a:off x="3248083" y="4061501"/>
            <a:ext cx="6131529" cy="18792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3596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preview">
            <a:extLst>
              <a:ext uri="{FF2B5EF4-FFF2-40B4-BE49-F238E27FC236}">
                <a16:creationId xmlns:a16="http://schemas.microsoft.com/office/drawing/2014/main" id="{166A0242-3215-483E-9BA6-EEFA67DEE9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9506"/>
          <a:stretch/>
        </p:blipFill>
        <p:spPr bwMode="auto">
          <a:xfrm>
            <a:off x="1744653" y="321709"/>
            <a:ext cx="6423239" cy="39701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C5BBE0A-56F0-4EF2-8A7A-6ABDB5067162}"/>
              </a:ext>
            </a:extLst>
          </p:cNvPr>
          <p:cNvSpPr txBox="1"/>
          <p:nvPr/>
        </p:nvSpPr>
        <p:spPr>
          <a:xfrm>
            <a:off x="8739159" y="2441731"/>
            <a:ext cx="2877835" cy="1569660"/>
          </a:xfrm>
          <a:prstGeom prst="rect">
            <a:avLst/>
          </a:prstGeom>
          <a:noFill/>
        </p:spPr>
        <p:txBody>
          <a:bodyPr wrap="square" rtlCol="0">
            <a:spAutoFit/>
          </a:bodyPr>
          <a:lstStyle/>
          <a:p>
            <a:pPr algn="ctr"/>
            <a:r>
              <a:rPr lang="en-GB" sz="2400" dirty="0">
                <a:solidFill>
                  <a:schemeClr val="accent1"/>
                </a:solidFill>
              </a:rPr>
              <a:t>This is what your resources might look like to our word-poor students </a:t>
            </a:r>
          </a:p>
        </p:txBody>
      </p:sp>
      <p:pic>
        <p:nvPicPr>
          <p:cNvPr id="11" name="Picture 2" descr="Image preview">
            <a:extLst>
              <a:ext uri="{FF2B5EF4-FFF2-40B4-BE49-F238E27FC236}">
                <a16:creationId xmlns:a16="http://schemas.microsoft.com/office/drawing/2014/main" id="{39DA010D-AB54-4FB5-995D-8B08EC1405B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0992"/>
          <a:stretch/>
        </p:blipFill>
        <p:spPr bwMode="auto">
          <a:xfrm>
            <a:off x="1879288" y="4493462"/>
            <a:ext cx="6423239" cy="1633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180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preview">
            <a:extLst>
              <a:ext uri="{FF2B5EF4-FFF2-40B4-BE49-F238E27FC236}">
                <a16:creationId xmlns:a16="http://schemas.microsoft.com/office/drawing/2014/main" id="{1F05D342-AF59-46FB-8F2C-F9DF9EF409E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0992"/>
          <a:stretch/>
        </p:blipFill>
        <p:spPr bwMode="auto">
          <a:xfrm>
            <a:off x="1845629" y="269271"/>
            <a:ext cx="6423239" cy="163368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preview">
            <a:extLst>
              <a:ext uri="{FF2B5EF4-FFF2-40B4-BE49-F238E27FC236}">
                <a16:creationId xmlns:a16="http://schemas.microsoft.com/office/drawing/2014/main" id="{1B6231C9-8463-4653-9590-2A5D2EE08C4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549" r="6293"/>
          <a:stretch/>
        </p:blipFill>
        <p:spPr bwMode="auto">
          <a:xfrm>
            <a:off x="2131728" y="1793314"/>
            <a:ext cx="6160349" cy="431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81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311341"/>
            <a:ext cx="9880860" cy="841077"/>
          </a:xfrm>
        </p:spPr>
        <p:txBody>
          <a:bodyPr>
            <a:noAutofit/>
          </a:bodyPr>
          <a:lstStyle/>
          <a:p>
            <a:pPr algn="l"/>
            <a:r>
              <a:rPr lang="en-GB" sz="4400" b="1" dirty="0">
                <a:solidFill>
                  <a:srgbClr val="0070C0"/>
                </a:solidFill>
                <a:latin typeface="+mn-lt"/>
              </a:rPr>
              <a:t>Make the implicit explicit:</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sign&#10;&#10;Description automatically generated">
            <a:extLst>
              <a:ext uri="{FF2B5EF4-FFF2-40B4-BE49-F238E27FC236}">
                <a16:creationId xmlns:a16="http://schemas.microsoft.com/office/drawing/2014/main" id="{1290361C-9700-4299-9AE2-2036606CFB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8840" y="270276"/>
            <a:ext cx="1285184" cy="1567297"/>
          </a:xfrm>
          <a:prstGeom prst="rect">
            <a:avLst/>
          </a:prstGeom>
          <a:ln>
            <a:noFill/>
          </a:ln>
          <a:effectLst>
            <a:outerShdw blurRad="292100" dist="139700" dir="2700000" algn="tl" rotWithShape="0">
              <a:srgbClr val="333333">
                <a:alpha val="65000"/>
              </a:srgbClr>
            </a:outerShdw>
          </a:effectLst>
        </p:spPr>
      </p:pic>
      <p:pic>
        <p:nvPicPr>
          <p:cNvPr id="1026" name="Picture 2" descr="Image preview">
            <a:extLst>
              <a:ext uri="{FF2B5EF4-FFF2-40B4-BE49-F238E27FC236}">
                <a16:creationId xmlns:a16="http://schemas.microsoft.com/office/drawing/2014/main" id="{096E18F1-B3B2-4011-BC04-0249B0C3C9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9049" y="3512890"/>
            <a:ext cx="7421191" cy="20408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B083928-B427-4CD8-9C33-EAC3FDDC835D}"/>
              </a:ext>
            </a:extLst>
          </p:cNvPr>
          <p:cNvSpPr txBox="1"/>
          <p:nvPr/>
        </p:nvSpPr>
        <p:spPr>
          <a:xfrm>
            <a:off x="2008314" y="1354107"/>
            <a:ext cx="6086650" cy="1938992"/>
          </a:xfrm>
          <a:prstGeom prst="rect">
            <a:avLst/>
          </a:prstGeom>
          <a:noFill/>
        </p:spPr>
        <p:txBody>
          <a:bodyPr wrap="square" rtlCol="0">
            <a:spAutoFit/>
          </a:bodyPr>
          <a:lstStyle/>
          <a:p>
            <a:r>
              <a:rPr lang="en-GB" sz="2400" dirty="0">
                <a:solidFill>
                  <a:srgbClr val="0070C0"/>
                </a:solidFill>
              </a:rPr>
              <a:t>David Didau states in his book that we need to explicitly teach the key vocabulary that students need in our lessons – we can’t just assume they know it </a:t>
            </a:r>
          </a:p>
          <a:p>
            <a:r>
              <a:rPr lang="en-GB" sz="2400" dirty="0">
                <a:solidFill>
                  <a:srgbClr val="0070C0"/>
                </a:solidFill>
              </a:rPr>
              <a:t>Use this checklist when planning lessons: </a:t>
            </a:r>
          </a:p>
        </p:txBody>
      </p:sp>
    </p:spTree>
    <p:extLst>
      <p:ext uri="{BB962C8B-B14F-4D97-AF65-F5344CB8AC3E}">
        <p14:creationId xmlns:p14="http://schemas.microsoft.com/office/powerpoint/2010/main" val="1264680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sign&#10;&#10;Description automatically generated">
            <a:extLst>
              <a:ext uri="{FF2B5EF4-FFF2-40B4-BE49-F238E27FC236}">
                <a16:creationId xmlns:a16="http://schemas.microsoft.com/office/drawing/2014/main" id="{1290361C-9700-4299-9AE2-2036606CFB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8840" y="270276"/>
            <a:ext cx="1285184" cy="1567297"/>
          </a:xfrm>
          <a:prstGeom prst="rect">
            <a:avLst/>
          </a:prstGeom>
          <a:ln>
            <a:noFill/>
          </a:ln>
          <a:effectLst>
            <a:outerShdw blurRad="292100" dist="139700" dir="2700000" algn="tl" rotWithShape="0">
              <a:srgbClr val="333333">
                <a:alpha val="65000"/>
              </a:srgbClr>
            </a:outerShdw>
          </a:effectLst>
        </p:spPr>
      </p:pic>
      <p:pic>
        <p:nvPicPr>
          <p:cNvPr id="2050" name="Picture 2" descr="Image preview">
            <a:extLst>
              <a:ext uri="{FF2B5EF4-FFF2-40B4-BE49-F238E27FC236}">
                <a16:creationId xmlns:a16="http://schemas.microsoft.com/office/drawing/2014/main" id="{893E79F8-E6AC-4E2F-8870-63083C2EC0F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0016"/>
          <a:stretch/>
        </p:blipFill>
        <p:spPr bwMode="auto">
          <a:xfrm>
            <a:off x="1891929" y="217756"/>
            <a:ext cx="6938701" cy="5874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541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231051"/>
            <a:ext cx="9880860" cy="841077"/>
          </a:xfrm>
        </p:spPr>
        <p:txBody>
          <a:bodyPr>
            <a:noAutofit/>
          </a:bodyPr>
          <a:lstStyle/>
          <a:p>
            <a:pPr algn="l"/>
            <a:r>
              <a:rPr lang="en-GB" sz="4400" b="1" dirty="0">
                <a:solidFill>
                  <a:srgbClr val="0070C0"/>
                </a:solidFill>
                <a:latin typeface="+mn-lt"/>
              </a:rPr>
              <a:t>Oracy:</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sign&#10;&#10;Description automatically generated">
            <a:extLst>
              <a:ext uri="{FF2B5EF4-FFF2-40B4-BE49-F238E27FC236}">
                <a16:creationId xmlns:a16="http://schemas.microsoft.com/office/drawing/2014/main" id="{56DEDA88-CB50-4231-AA14-CE72273FD7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8840" y="270276"/>
            <a:ext cx="1285184" cy="1567297"/>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E890D261-AA7D-4CF5-A9E8-E29CA05D6ABD}"/>
              </a:ext>
            </a:extLst>
          </p:cNvPr>
          <p:cNvSpPr txBox="1"/>
          <p:nvPr/>
        </p:nvSpPr>
        <p:spPr>
          <a:xfrm>
            <a:off x="1901727" y="1422074"/>
            <a:ext cx="6877635" cy="2308324"/>
          </a:xfrm>
          <a:prstGeom prst="rect">
            <a:avLst/>
          </a:prstGeom>
          <a:noFill/>
        </p:spPr>
        <p:txBody>
          <a:bodyPr wrap="square" rtlCol="0">
            <a:spAutoFit/>
          </a:bodyPr>
          <a:lstStyle/>
          <a:p>
            <a:r>
              <a:rPr lang="en-GB" sz="2400" dirty="0">
                <a:solidFill>
                  <a:srgbClr val="0070C0"/>
                </a:solidFill>
              </a:rPr>
              <a:t>“We are only able to put into writing that which we can express verbally…we can only say what we think. And if you can’t think in academic language that means you’re not going to be able to speak in academic language either. But if we can say it, we can write it.” </a:t>
            </a:r>
          </a:p>
        </p:txBody>
      </p:sp>
      <p:sp>
        <p:nvSpPr>
          <p:cNvPr id="10" name="TextBox 9">
            <a:extLst>
              <a:ext uri="{FF2B5EF4-FFF2-40B4-BE49-F238E27FC236}">
                <a16:creationId xmlns:a16="http://schemas.microsoft.com/office/drawing/2014/main" id="{7097F06E-3343-4CA6-9D0D-1AA38155A618}"/>
              </a:ext>
            </a:extLst>
          </p:cNvPr>
          <p:cNvSpPr txBox="1"/>
          <p:nvPr/>
        </p:nvSpPr>
        <p:spPr>
          <a:xfrm>
            <a:off x="2849787" y="4438863"/>
            <a:ext cx="4482243" cy="830997"/>
          </a:xfrm>
          <a:prstGeom prst="rect">
            <a:avLst/>
          </a:prstGeom>
          <a:solidFill>
            <a:schemeClr val="accent1">
              <a:lumMod val="40000"/>
              <a:lumOff val="60000"/>
            </a:schemeClr>
          </a:solidFill>
        </p:spPr>
        <p:txBody>
          <a:bodyPr wrap="square" rtlCol="0">
            <a:spAutoFit/>
          </a:bodyPr>
          <a:lstStyle/>
          <a:p>
            <a:pPr algn="ctr"/>
            <a:r>
              <a:rPr lang="en-GB" sz="2400" dirty="0"/>
              <a:t>So – how important do you think oracy is in the classroom?</a:t>
            </a:r>
          </a:p>
        </p:txBody>
      </p:sp>
    </p:spTree>
    <p:extLst>
      <p:ext uri="{BB962C8B-B14F-4D97-AF65-F5344CB8AC3E}">
        <p14:creationId xmlns:p14="http://schemas.microsoft.com/office/powerpoint/2010/main" val="2437731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90D261-AA7D-4CF5-A9E8-E29CA05D6ABD}"/>
              </a:ext>
            </a:extLst>
          </p:cNvPr>
          <p:cNvSpPr txBox="1"/>
          <p:nvPr/>
        </p:nvSpPr>
        <p:spPr>
          <a:xfrm>
            <a:off x="1884898" y="692798"/>
            <a:ext cx="6877635" cy="1938992"/>
          </a:xfrm>
          <a:prstGeom prst="rect">
            <a:avLst/>
          </a:prstGeom>
          <a:noFill/>
        </p:spPr>
        <p:txBody>
          <a:bodyPr wrap="square" rtlCol="0">
            <a:spAutoFit/>
          </a:bodyPr>
          <a:lstStyle/>
          <a:p>
            <a:r>
              <a:rPr lang="en-GB" sz="2400" dirty="0">
                <a:solidFill>
                  <a:srgbClr val="0070C0"/>
                </a:solidFill>
              </a:rPr>
              <a:t>“Rich structured talk is a solution to closing the vocabulary gap in our classroom. If this is twinned with high quality reading instruction, then we are well on the way to help children thrive with any curriculum.” </a:t>
            </a:r>
          </a:p>
        </p:txBody>
      </p:sp>
      <p:sp>
        <p:nvSpPr>
          <p:cNvPr id="10" name="TextBox 9">
            <a:extLst>
              <a:ext uri="{FF2B5EF4-FFF2-40B4-BE49-F238E27FC236}">
                <a16:creationId xmlns:a16="http://schemas.microsoft.com/office/drawing/2014/main" id="{7097F06E-3343-4CA6-9D0D-1AA38155A618}"/>
              </a:ext>
            </a:extLst>
          </p:cNvPr>
          <p:cNvSpPr txBox="1"/>
          <p:nvPr/>
        </p:nvSpPr>
        <p:spPr>
          <a:xfrm>
            <a:off x="2569297" y="3429000"/>
            <a:ext cx="4482243" cy="1200329"/>
          </a:xfrm>
          <a:prstGeom prst="rect">
            <a:avLst/>
          </a:prstGeom>
          <a:solidFill>
            <a:schemeClr val="accent1">
              <a:lumMod val="40000"/>
              <a:lumOff val="60000"/>
            </a:schemeClr>
          </a:solidFill>
        </p:spPr>
        <p:txBody>
          <a:bodyPr wrap="square" rtlCol="0">
            <a:spAutoFit/>
          </a:bodyPr>
          <a:lstStyle/>
          <a:p>
            <a:pPr algn="ctr"/>
            <a:r>
              <a:rPr lang="en-GB" sz="2400" dirty="0"/>
              <a:t>What do you already do to promote/improve oracy in your classroom? </a:t>
            </a:r>
          </a:p>
        </p:txBody>
      </p:sp>
      <p:pic>
        <p:nvPicPr>
          <p:cNvPr id="5" name="Picture 4" descr="A black sign with white text&#10;&#10;Description automatically generated">
            <a:extLst>
              <a:ext uri="{FF2B5EF4-FFF2-40B4-BE49-F238E27FC236}">
                <a16:creationId xmlns:a16="http://schemas.microsoft.com/office/drawing/2014/main" id="{BC57E810-5428-44F5-B0F0-2100F2C1D8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05200" y="259215"/>
            <a:ext cx="1447370" cy="20459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0746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231051"/>
            <a:ext cx="9880860" cy="841077"/>
          </a:xfrm>
        </p:spPr>
        <p:txBody>
          <a:bodyPr>
            <a:noAutofit/>
          </a:bodyPr>
          <a:lstStyle/>
          <a:p>
            <a:pPr algn="l"/>
            <a:r>
              <a:rPr lang="en-GB" sz="4400" b="1" dirty="0">
                <a:solidFill>
                  <a:srgbClr val="0070C0"/>
                </a:solidFill>
                <a:latin typeface="+mn-lt"/>
              </a:rPr>
              <a:t>Strategies for oracy:</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sign&#10;&#10;Description automatically generated">
            <a:extLst>
              <a:ext uri="{FF2B5EF4-FFF2-40B4-BE49-F238E27FC236}">
                <a16:creationId xmlns:a16="http://schemas.microsoft.com/office/drawing/2014/main" id="{56DEDA88-CB50-4231-AA14-CE72273FD7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8840" y="270276"/>
            <a:ext cx="1285184" cy="1567297"/>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E890D261-AA7D-4CF5-A9E8-E29CA05D6ABD}"/>
              </a:ext>
            </a:extLst>
          </p:cNvPr>
          <p:cNvSpPr txBox="1"/>
          <p:nvPr/>
        </p:nvSpPr>
        <p:spPr>
          <a:xfrm>
            <a:off x="1901727" y="1422074"/>
            <a:ext cx="6877635" cy="2677656"/>
          </a:xfrm>
          <a:prstGeom prst="rect">
            <a:avLst/>
          </a:prstGeom>
          <a:noFill/>
        </p:spPr>
        <p:txBody>
          <a:bodyPr wrap="square" rtlCol="0">
            <a:spAutoFit/>
          </a:bodyPr>
          <a:lstStyle/>
          <a:p>
            <a:r>
              <a:rPr lang="en-GB" sz="2400" dirty="0">
                <a:solidFill>
                  <a:srgbClr val="0070C0"/>
                </a:solidFill>
              </a:rPr>
              <a:t>Questioning is key!</a:t>
            </a:r>
          </a:p>
          <a:p>
            <a:endParaRPr lang="en-GB" sz="2400" dirty="0">
              <a:solidFill>
                <a:srgbClr val="0070C0"/>
              </a:solidFill>
            </a:endParaRPr>
          </a:p>
          <a:p>
            <a:pPr marL="342900" indent="-342900">
              <a:buFont typeface="Arial" panose="020B0604020202020204" pitchFamily="34" charset="0"/>
              <a:buChar char="•"/>
            </a:pPr>
            <a:r>
              <a:rPr lang="en-GB" sz="2400" dirty="0">
                <a:solidFill>
                  <a:srgbClr val="0070C0"/>
                </a:solidFill>
              </a:rPr>
              <a:t>Pose, Pause, Pounce, Bounce</a:t>
            </a:r>
          </a:p>
          <a:p>
            <a:pPr marL="342900" indent="-342900">
              <a:buFont typeface="Arial" panose="020B0604020202020204" pitchFamily="34" charset="0"/>
              <a:buChar char="•"/>
            </a:pPr>
            <a:r>
              <a:rPr lang="en-GB" sz="2400" dirty="0">
                <a:solidFill>
                  <a:srgbClr val="0070C0"/>
                </a:solidFill>
              </a:rPr>
              <a:t>The Socratic Method</a:t>
            </a:r>
          </a:p>
          <a:p>
            <a:pPr marL="342900" indent="-342900">
              <a:buFont typeface="Arial" panose="020B0604020202020204" pitchFamily="34" charset="0"/>
              <a:buChar char="•"/>
            </a:pPr>
            <a:r>
              <a:rPr lang="en-GB" sz="2400" dirty="0">
                <a:solidFill>
                  <a:srgbClr val="0070C0"/>
                </a:solidFill>
              </a:rPr>
              <a:t>Deeper Questioning</a:t>
            </a:r>
          </a:p>
          <a:p>
            <a:pPr marL="342900" indent="-342900">
              <a:buFont typeface="Arial" panose="020B0604020202020204" pitchFamily="34" charset="0"/>
              <a:buChar char="•"/>
            </a:pPr>
            <a:r>
              <a:rPr lang="en-GB" sz="2400" dirty="0">
                <a:solidFill>
                  <a:srgbClr val="0070C0"/>
                </a:solidFill>
              </a:rPr>
              <a:t>Before Before After After </a:t>
            </a:r>
          </a:p>
          <a:p>
            <a:pPr marL="342900" indent="-342900">
              <a:buFont typeface="Arial" panose="020B0604020202020204" pitchFamily="34" charset="0"/>
              <a:buChar char="•"/>
            </a:pPr>
            <a:r>
              <a:rPr lang="en-GB" sz="2400" dirty="0">
                <a:solidFill>
                  <a:srgbClr val="0070C0"/>
                </a:solidFill>
              </a:rPr>
              <a:t>Thought Stems</a:t>
            </a:r>
          </a:p>
        </p:txBody>
      </p:sp>
      <p:sp>
        <p:nvSpPr>
          <p:cNvPr id="11" name="TextBox 10">
            <a:extLst>
              <a:ext uri="{FF2B5EF4-FFF2-40B4-BE49-F238E27FC236}">
                <a16:creationId xmlns:a16="http://schemas.microsoft.com/office/drawing/2014/main" id="{AA7BDC7A-8463-48D7-A428-9F8F4964DF8F}"/>
              </a:ext>
            </a:extLst>
          </p:cNvPr>
          <p:cNvSpPr txBox="1"/>
          <p:nvPr/>
        </p:nvSpPr>
        <p:spPr>
          <a:xfrm>
            <a:off x="5895918" y="4069306"/>
            <a:ext cx="4747471" cy="830997"/>
          </a:xfrm>
          <a:prstGeom prst="rect">
            <a:avLst/>
          </a:prstGeom>
          <a:solidFill>
            <a:schemeClr val="accent1">
              <a:lumMod val="40000"/>
              <a:lumOff val="60000"/>
            </a:schemeClr>
          </a:solidFill>
        </p:spPr>
        <p:txBody>
          <a:bodyPr wrap="square" rtlCol="0">
            <a:spAutoFit/>
          </a:bodyPr>
          <a:lstStyle/>
          <a:p>
            <a:pPr algn="ctr"/>
            <a:r>
              <a:rPr lang="en-GB" sz="2400" dirty="0"/>
              <a:t>Look through your reading booklet to find out more about each strategy</a:t>
            </a:r>
          </a:p>
        </p:txBody>
      </p:sp>
    </p:spTree>
    <p:extLst>
      <p:ext uri="{BB962C8B-B14F-4D97-AF65-F5344CB8AC3E}">
        <p14:creationId xmlns:p14="http://schemas.microsoft.com/office/powerpoint/2010/main" val="1375274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231051"/>
            <a:ext cx="9880860" cy="841077"/>
          </a:xfrm>
        </p:spPr>
        <p:txBody>
          <a:bodyPr>
            <a:noAutofit/>
          </a:bodyPr>
          <a:lstStyle/>
          <a:p>
            <a:pPr algn="l"/>
            <a:r>
              <a:rPr lang="en-GB" sz="4400" b="1" dirty="0">
                <a:solidFill>
                  <a:srgbClr val="0070C0"/>
                </a:solidFill>
                <a:latin typeface="+mn-lt"/>
              </a:rPr>
              <a:t>The forgetting curve:</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preview">
            <a:extLst>
              <a:ext uri="{FF2B5EF4-FFF2-40B4-BE49-F238E27FC236}">
                <a16:creationId xmlns:a16="http://schemas.microsoft.com/office/drawing/2014/main" id="{2A36FD75-C088-44E9-916C-BDA5FBEDB57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143" r="5999" b="7289"/>
          <a:stretch/>
        </p:blipFill>
        <p:spPr bwMode="auto">
          <a:xfrm>
            <a:off x="1783869" y="1387458"/>
            <a:ext cx="7096417" cy="473675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CAEFDDF-670C-42D2-AAC1-40D20CFA132F}"/>
              </a:ext>
            </a:extLst>
          </p:cNvPr>
          <p:cNvSpPr txBox="1"/>
          <p:nvPr/>
        </p:nvSpPr>
        <p:spPr>
          <a:xfrm>
            <a:off x="8739159" y="2441731"/>
            <a:ext cx="2877835" cy="1569660"/>
          </a:xfrm>
          <a:prstGeom prst="rect">
            <a:avLst/>
          </a:prstGeom>
          <a:noFill/>
        </p:spPr>
        <p:txBody>
          <a:bodyPr wrap="square" rtlCol="0">
            <a:spAutoFit/>
          </a:bodyPr>
          <a:lstStyle/>
          <a:p>
            <a:pPr algn="ctr"/>
            <a:r>
              <a:rPr lang="en-GB" sz="2400" dirty="0">
                <a:solidFill>
                  <a:schemeClr val="accent1"/>
                </a:solidFill>
              </a:rPr>
              <a:t>Use bell work and plenaries to consolidate key vocabulary</a:t>
            </a:r>
          </a:p>
        </p:txBody>
      </p:sp>
    </p:spTree>
    <p:extLst>
      <p:ext uri="{BB962C8B-B14F-4D97-AF65-F5344CB8AC3E}">
        <p14:creationId xmlns:p14="http://schemas.microsoft.com/office/powerpoint/2010/main" val="1692230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231051"/>
            <a:ext cx="9880860" cy="841077"/>
          </a:xfrm>
        </p:spPr>
        <p:txBody>
          <a:bodyPr>
            <a:noAutofit/>
          </a:bodyPr>
          <a:lstStyle/>
          <a:p>
            <a:pPr algn="l"/>
            <a:r>
              <a:rPr lang="en-GB" sz="4400" b="1" dirty="0">
                <a:solidFill>
                  <a:srgbClr val="0070C0"/>
                </a:solidFill>
                <a:latin typeface="+mn-lt"/>
              </a:rPr>
              <a:t>Writing:</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90D261-AA7D-4CF5-A9E8-E29CA05D6ABD}"/>
              </a:ext>
            </a:extLst>
          </p:cNvPr>
          <p:cNvSpPr txBox="1"/>
          <p:nvPr/>
        </p:nvSpPr>
        <p:spPr>
          <a:xfrm>
            <a:off x="2154167" y="2800800"/>
            <a:ext cx="6877635" cy="2677656"/>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0070C0"/>
                </a:solidFill>
              </a:rPr>
              <a:t>Give clear success criteria on the Genre, Audience and Purpose of the writing they will be using</a:t>
            </a:r>
          </a:p>
          <a:p>
            <a:pPr marL="342900" indent="-342900">
              <a:buFont typeface="Arial" panose="020B0604020202020204" pitchFamily="34" charset="0"/>
              <a:buChar char="•"/>
            </a:pPr>
            <a:r>
              <a:rPr lang="en-GB" sz="2400" dirty="0">
                <a:solidFill>
                  <a:srgbClr val="0070C0"/>
                </a:solidFill>
              </a:rPr>
              <a:t>Focus on the process of drafting and make sure you give lesson time for them to redraft and improve written work</a:t>
            </a:r>
          </a:p>
          <a:p>
            <a:pPr marL="342900" indent="-342900">
              <a:buFont typeface="Arial" panose="020B0604020202020204" pitchFamily="34" charset="0"/>
              <a:buChar char="•"/>
            </a:pPr>
            <a:r>
              <a:rPr lang="en-GB" sz="2400" dirty="0">
                <a:solidFill>
                  <a:srgbClr val="0070C0"/>
                </a:solidFill>
              </a:rPr>
              <a:t>Write alongside pupils in order to raise the importance and value of the task </a:t>
            </a:r>
          </a:p>
        </p:txBody>
      </p:sp>
      <p:sp>
        <p:nvSpPr>
          <p:cNvPr id="7" name="TextBox 6">
            <a:extLst>
              <a:ext uri="{FF2B5EF4-FFF2-40B4-BE49-F238E27FC236}">
                <a16:creationId xmlns:a16="http://schemas.microsoft.com/office/drawing/2014/main" id="{9A106108-AEA4-429D-9CBB-EACC10A8A74A}"/>
              </a:ext>
            </a:extLst>
          </p:cNvPr>
          <p:cNvSpPr txBox="1"/>
          <p:nvPr/>
        </p:nvSpPr>
        <p:spPr>
          <a:xfrm>
            <a:off x="2687103" y="1461308"/>
            <a:ext cx="4482243" cy="830997"/>
          </a:xfrm>
          <a:prstGeom prst="rect">
            <a:avLst/>
          </a:prstGeom>
          <a:solidFill>
            <a:schemeClr val="accent1">
              <a:lumMod val="40000"/>
              <a:lumOff val="60000"/>
            </a:schemeClr>
          </a:solidFill>
        </p:spPr>
        <p:txBody>
          <a:bodyPr wrap="square" rtlCol="0">
            <a:spAutoFit/>
          </a:bodyPr>
          <a:lstStyle/>
          <a:p>
            <a:pPr algn="ctr"/>
            <a:r>
              <a:rPr lang="en-GB" sz="2400" dirty="0"/>
              <a:t>What type of writing do students need to do in your subject?</a:t>
            </a:r>
          </a:p>
        </p:txBody>
      </p:sp>
    </p:spTree>
    <p:extLst>
      <p:ext uri="{BB962C8B-B14F-4D97-AF65-F5344CB8AC3E}">
        <p14:creationId xmlns:p14="http://schemas.microsoft.com/office/powerpoint/2010/main" val="2902857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783869" y="231051"/>
            <a:ext cx="9880860" cy="841077"/>
          </a:xfrm>
        </p:spPr>
        <p:txBody>
          <a:bodyPr>
            <a:noAutofit/>
          </a:bodyPr>
          <a:lstStyle/>
          <a:p>
            <a:pPr algn="l"/>
            <a:r>
              <a:rPr lang="en-GB" sz="4400" b="1" dirty="0">
                <a:solidFill>
                  <a:srgbClr val="0070C0"/>
                </a:solidFill>
                <a:latin typeface="+mn-lt"/>
              </a:rPr>
              <a:t>So how do we teach vocabulary?</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90D261-AA7D-4CF5-A9E8-E29CA05D6ABD}"/>
              </a:ext>
            </a:extLst>
          </p:cNvPr>
          <p:cNvSpPr txBox="1"/>
          <p:nvPr/>
        </p:nvSpPr>
        <p:spPr>
          <a:xfrm>
            <a:off x="2389780" y="2628715"/>
            <a:ext cx="6877635" cy="2677656"/>
          </a:xfrm>
          <a:prstGeom prst="rect">
            <a:avLst/>
          </a:prstGeom>
          <a:noFill/>
        </p:spPr>
        <p:txBody>
          <a:bodyPr wrap="square" rtlCol="0">
            <a:spAutoFit/>
          </a:bodyPr>
          <a:lstStyle/>
          <a:p>
            <a:r>
              <a:rPr lang="en-GB" sz="2400" b="1" i="1" dirty="0">
                <a:solidFill>
                  <a:srgbClr val="0070C0"/>
                </a:solidFill>
              </a:rPr>
              <a:t>Explain:</a:t>
            </a:r>
          </a:p>
          <a:p>
            <a:pPr marL="342900" indent="-342900">
              <a:buFont typeface="Arial" panose="020B0604020202020204" pitchFamily="34" charset="0"/>
              <a:buChar char="•"/>
            </a:pPr>
            <a:r>
              <a:rPr lang="en-GB" sz="2400" dirty="0">
                <a:solidFill>
                  <a:srgbClr val="0070C0"/>
                </a:solidFill>
              </a:rPr>
              <a:t>Say the word carefully</a:t>
            </a:r>
          </a:p>
          <a:p>
            <a:pPr marL="342900" indent="-342900">
              <a:buFont typeface="Arial" panose="020B0604020202020204" pitchFamily="34" charset="0"/>
              <a:buChar char="•"/>
            </a:pPr>
            <a:r>
              <a:rPr lang="en-GB" sz="2400" dirty="0">
                <a:solidFill>
                  <a:srgbClr val="0070C0"/>
                </a:solidFill>
              </a:rPr>
              <a:t>Write the word</a:t>
            </a:r>
          </a:p>
          <a:p>
            <a:pPr marL="342900" indent="-342900">
              <a:buFont typeface="Arial" panose="020B0604020202020204" pitchFamily="34" charset="0"/>
              <a:buChar char="•"/>
            </a:pPr>
            <a:r>
              <a:rPr lang="en-GB" sz="2400" dirty="0">
                <a:solidFill>
                  <a:srgbClr val="0070C0"/>
                </a:solidFill>
              </a:rPr>
              <a:t>Give a student friendly definition</a:t>
            </a:r>
          </a:p>
          <a:p>
            <a:pPr marL="342900" indent="-342900">
              <a:buFont typeface="Arial" panose="020B0604020202020204" pitchFamily="34" charset="0"/>
              <a:buChar char="•"/>
            </a:pPr>
            <a:r>
              <a:rPr lang="en-GB" sz="2400" dirty="0">
                <a:solidFill>
                  <a:srgbClr val="0070C0"/>
                </a:solidFill>
              </a:rPr>
              <a:t>Give multiple meaningful examples </a:t>
            </a:r>
          </a:p>
          <a:p>
            <a:pPr marL="342900" indent="-342900">
              <a:buFont typeface="Arial" panose="020B0604020202020204" pitchFamily="34" charset="0"/>
              <a:buChar char="•"/>
            </a:pPr>
            <a:r>
              <a:rPr lang="en-GB" sz="2400" dirty="0">
                <a:solidFill>
                  <a:srgbClr val="0070C0"/>
                </a:solidFill>
              </a:rPr>
              <a:t>Ask for student examples to check for any misconceptions </a:t>
            </a:r>
          </a:p>
        </p:txBody>
      </p:sp>
      <p:sp>
        <p:nvSpPr>
          <p:cNvPr id="4" name="TextBox 3">
            <a:extLst>
              <a:ext uri="{FF2B5EF4-FFF2-40B4-BE49-F238E27FC236}">
                <a16:creationId xmlns:a16="http://schemas.microsoft.com/office/drawing/2014/main" id="{C91DD92E-77BF-4E24-8D46-0D3C4D6F052A}"/>
              </a:ext>
            </a:extLst>
          </p:cNvPr>
          <p:cNvSpPr txBox="1"/>
          <p:nvPr/>
        </p:nvSpPr>
        <p:spPr>
          <a:xfrm>
            <a:off x="2311243" y="1679838"/>
            <a:ext cx="5738842" cy="461665"/>
          </a:xfrm>
          <a:prstGeom prst="rect">
            <a:avLst/>
          </a:prstGeom>
          <a:noFill/>
        </p:spPr>
        <p:txBody>
          <a:bodyPr wrap="square" rtlCol="0">
            <a:spAutoFit/>
          </a:bodyPr>
          <a:lstStyle/>
          <a:p>
            <a:r>
              <a:rPr lang="en-GB" sz="2400" b="1" i="1" dirty="0">
                <a:solidFill>
                  <a:srgbClr val="0070C0"/>
                </a:solidFill>
              </a:rPr>
              <a:t>Explain – Explore - Consolidate</a:t>
            </a:r>
          </a:p>
        </p:txBody>
      </p:sp>
    </p:spTree>
    <p:extLst>
      <p:ext uri="{BB962C8B-B14F-4D97-AF65-F5344CB8AC3E}">
        <p14:creationId xmlns:p14="http://schemas.microsoft.com/office/powerpoint/2010/main" val="3240802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90D261-AA7D-4CF5-A9E8-E29CA05D6ABD}"/>
              </a:ext>
            </a:extLst>
          </p:cNvPr>
          <p:cNvSpPr txBox="1"/>
          <p:nvPr/>
        </p:nvSpPr>
        <p:spPr>
          <a:xfrm>
            <a:off x="2260754" y="833574"/>
            <a:ext cx="6877635" cy="4524315"/>
          </a:xfrm>
          <a:prstGeom prst="rect">
            <a:avLst/>
          </a:prstGeom>
          <a:noFill/>
        </p:spPr>
        <p:txBody>
          <a:bodyPr wrap="square" rtlCol="0">
            <a:spAutoFit/>
          </a:bodyPr>
          <a:lstStyle/>
          <a:p>
            <a:r>
              <a:rPr lang="en-GB" sz="2400" b="1" i="1" dirty="0">
                <a:solidFill>
                  <a:srgbClr val="0070C0"/>
                </a:solidFill>
              </a:rPr>
              <a:t>Explore:</a:t>
            </a:r>
          </a:p>
          <a:p>
            <a:pPr marL="342900" indent="-342900">
              <a:buFont typeface="Arial" panose="020B0604020202020204" pitchFamily="34" charset="0"/>
              <a:buChar char="•"/>
            </a:pPr>
            <a:r>
              <a:rPr lang="en-GB" sz="2400" dirty="0">
                <a:solidFill>
                  <a:srgbClr val="0070C0"/>
                </a:solidFill>
              </a:rPr>
              <a:t>Explore the etymology of the word</a:t>
            </a:r>
          </a:p>
          <a:p>
            <a:pPr marL="342900" indent="-342900">
              <a:buFont typeface="Arial" panose="020B0604020202020204" pitchFamily="34" charset="0"/>
              <a:buChar char="•"/>
            </a:pPr>
            <a:r>
              <a:rPr lang="en-GB" sz="2400" dirty="0">
                <a:solidFill>
                  <a:srgbClr val="0070C0"/>
                </a:solidFill>
              </a:rPr>
              <a:t>Explore an common word families</a:t>
            </a:r>
          </a:p>
          <a:p>
            <a:pPr marL="342900" indent="-342900">
              <a:buFont typeface="Arial" panose="020B0604020202020204" pitchFamily="34" charset="0"/>
              <a:buChar char="•"/>
            </a:pPr>
            <a:r>
              <a:rPr lang="en-GB" sz="2400" dirty="0">
                <a:solidFill>
                  <a:srgbClr val="0070C0"/>
                </a:solidFill>
              </a:rPr>
              <a:t>Explore how the word might be used differently in different disciplines</a:t>
            </a:r>
          </a:p>
          <a:p>
            <a:pPr marL="342900" indent="-342900">
              <a:buFont typeface="Arial" panose="020B0604020202020204" pitchFamily="34" charset="0"/>
              <a:buChar char="•"/>
            </a:pPr>
            <a:r>
              <a:rPr lang="en-GB" sz="2400" dirty="0">
                <a:solidFill>
                  <a:srgbClr val="0070C0"/>
                </a:solidFill>
              </a:rPr>
              <a:t>Explore multi-choice questions that offer examples of the word in use</a:t>
            </a:r>
          </a:p>
          <a:p>
            <a:pPr marL="342900" indent="-342900">
              <a:buFont typeface="Arial" panose="020B0604020202020204" pitchFamily="34" charset="0"/>
              <a:buChar char="•"/>
            </a:pPr>
            <a:r>
              <a:rPr lang="en-GB" sz="2400" dirty="0">
                <a:solidFill>
                  <a:srgbClr val="0070C0"/>
                </a:solidFill>
              </a:rPr>
              <a:t>Explore understanding with peers – think/pair/share</a:t>
            </a:r>
          </a:p>
          <a:p>
            <a:pPr marL="342900" indent="-342900">
              <a:buFont typeface="Arial" panose="020B0604020202020204" pitchFamily="34" charset="0"/>
              <a:buChar char="•"/>
            </a:pPr>
            <a:r>
              <a:rPr lang="en-GB" sz="2400" dirty="0">
                <a:solidFill>
                  <a:srgbClr val="0070C0"/>
                </a:solidFill>
              </a:rPr>
              <a:t>Explore understanding with students restating the meaning in their own words</a:t>
            </a:r>
          </a:p>
          <a:p>
            <a:pPr marL="342900" indent="-342900">
              <a:buFont typeface="Arial" panose="020B0604020202020204" pitchFamily="34" charset="0"/>
              <a:buChar char="•"/>
            </a:pPr>
            <a:r>
              <a:rPr lang="en-GB" sz="2400" dirty="0">
                <a:solidFill>
                  <a:srgbClr val="0070C0"/>
                </a:solidFill>
              </a:rPr>
              <a:t>Explore further questions prompted by the word</a:t>
            </a:r>
          </a:p>
        </p:txBody>
      </p:sp>
    </p:spTree>
    <p:extLst>
      <p:ext uri="{BB962C8B-B14F-4D97-AF65-F5344CB8AC3E}">
        <p14:creationId xmlns:p14="http://schemas.microsoft.com/office/powerpoint/2010/main" val="223267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90D261-AA7D-4CF5-A9E8-E29CA05D6ABD}"/>
              </a:ext>
            </a:extLst>
          </p:cNvPr>
          <p:cNvSpPr txBox="1"/>
          <p:nvPr/>
        </p:nvSpPr>
        <p:spPr>
          <a:xfrm>
            <a:off x="2260754" y="833574"/>
            <a:ext cx="6877635" cy="4154984"/>
          </a:xfrm>
          <a:prstGeom prst="rect">
            <a:avLst/>
          </a:prstGeom>
          <a:noFill/>
        </p:spPr>
        <p:txBody>
          <a:bodyPr wrap="square" rtlCol="0">
            <a:spAutoFit/>
          </a:bodyPr>
          <a:lstStyle/>
          <a:p>
            <a:r>
              <a:rPr lang="en-GB" sz="2400" b="1" i="1" dirty="0">
                <a:solidFill>
                  <a:srgbClr val="0070C0"/>
                </a:solidFill>
              </a:rPr>
              <a:t>Consolidate:</a:t>
            </a:r>
          </a:p>
          <a:p>
            <a:pPr marL="342900" indent="-342900">
              <a:buFont typeface="Arial" panose="020B0604020202020204" pitchFamily="34" charset="0"/>
              <a:buChar char="•"/>
            </a:pPr>
            <a:r>
              <a:rPr lang="en-GB" sz="2400" dirty="0">
                <a:solidFill>
                  <a:srgbClr val="0070C0"/>
                </a:solidFill>
              </a:rPr>
              <a:t>Test and learn</a:t>
            </a:r>
          </a:p>
          <a:p>
            <a:r>
              <a:rPr lang="en-GB" sz="2400" dirty="0">
                <a:solidFill>
                  <a:srgbClr val="0070C0"/>
                </a:solidFill>
              </a:rPr>
              <a:t>Typically, a child needs to encounter a new academic word multiple times to know that word with some depth of understanding</a:t>
            </a:r>
          </a:p>
          <a:p>
            <a:pPr marL="342900" indent="-342900">
              <a:buFont typeface="Arial" panose="020B0604020202020204" pitchFamily="34" charset="0"/>
              <a:buChar char="•"/>
            </a:pPr>
            <a:r>
              <a:rPr lang="en-GB" sz="2400" dirty="0">
                <a:solidFill>
                  <a:srgbClr val="0070C0"/>
                </a:solidFill>
              </a:rPr>
              <a:t>Using the word in the world</a:t>
            </a:r>
          </a:p>
          <a:p>
            <a:r>
              <a:rPr lang="en-GB" sz="2400" dirty="0">
                <a:solidFill>
                  <a:srgbClr val="0070C0"/>
                </a:solidFill>
              </a:rPr>
              <a:t>Give students the opportunity to use new words in the wider world as this can increase confidence</a:t>
            </a:r>
          </a:p>
          <a:p>
            <a:pPr marL="342900" indent="-342900">
              <a:buFont typeface="Arial" panose="020B0604020202020204" pitchFamily="34" charset="0"/>
              <a:buChar char="•"/>
            </a:pPr>
            <a:r>
              <a:rPr lang="en-GB" sz="2400" dirty="0">
                <a:solidFill>
                  <a:srgbClr val="0070C0"/>
                </a:solidFill>
              </a:rPr>
              <a:t>Research and record </a:t>
            </a:r>
          </a:p>
          <a:p>
            <a:r>
              <a:rPr lang="en-GB" sz="2400" dirty="0">
                <a:solidFill>
                  <a:srgbClr val="0070C0"/>
                </a:solidFill>
              </a:rPr>
              <a:t>Encourage students to research new words and create their own vocabulary bank </a:t>
            </a:r>
          </a:p>
        </p:txBody>
      </p:sp>
    </p:spTree>
    <p:extLst>
      <p:ext uri="{BB962C8B-B14F-4D97-AF65-F5344CB8AC3E}">
        <p14:creationId xmlns:p14="http://schemas.microsoft.com/office/powerpoint/2010/main" val="552702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C9D6-2609-4C94-A9F1-46AD81B6FC51}"/>
              </a:ext>
            </a:extLst>
          </p:cNvPr>
          <p:cNvSpPr>
            <a:spLocks noGrp="1"/>
          </p:cNvSpPr>
          <p:nvPr>
            <p:ph type="ctrTitle"/>
          </p:nvPr>
        </p:nvSpPr>
        <p:spPr>
          <a:xfrm>
            <a:off x="1856796" y="811543"/>
            <a:ext cx="9880860" cy="841077"/>
          </a:xfrm>
        </p:spPr>
        <p:txBody>
          <a:bodyPr>
            <a:noAutofit/>
          </a:bodyPr>
          <a:lstStyle/>
          <a:p>
            <a:pPr algn="l"/>
            <a:r>
              <a:rPr lang="en-GB" sz="4400" b="1" dirty="0">
                <a:solidFill>
                  <a:srgbClr val="0070C0"/>
                </a:solidFill>
                <a:latin typeface="+mn-lt"/>
              </a:rPr>
              <a:t>To summarise how to support literacy in your classroom:</a:t>
            </a:r>
          </a:p>
        </p:txBody>
      </p:sp>
      <p:pic>
        <p:nvPicPr>
          <p:cNvPr id="9" name="Picture 8" descr="A close up of a pencil&#10;&#10;Description automatically generated">
            <a:extLst>
              <a:ext uri="{FF2B5EF4-FFF2-40B4-BE49-F238E27FC236}">
                <a16:creationId xmlns:a16="http://schemas.microsoft.com/office/drawing/2014/main" id="{0A104C76-4070-49F3-92EC-BE3A5D8724F1}"/>
              </a:ext>
            </a:extLst>
          </p:cNvPr>
          <p:cNvPicPr>
            <a:picLocks noChangeAspect="1"/>
          </p:cNvPicPr>
          <p:nvPr/>
        </p:nvPicPr>
        <p:blipFill rotWithShape="1">
          <a:blip r:embed="rId3"/>
          <a:srcRect r="63926"/>
          <a:stretch/>
        </p:blipFill>
        <p:spPr>
          <a:xfrm>
            <a:off x="0" y="0"/>
            <a:ext cx="1649286" cy="6858000"/>
          </a:xfrm>
          <a:prstGeom prst="rect">
            <a:avLst/>
          </a:prstGeom>
        </p:spPr>
      </p:pic>
      <p:pic>
        <p:nvPicPr>
          <p:cNvPr id="1028" name="Picture 4">
            <a:extLst>
              <a:ext uri="{FF2B5EF4-FFF2-40B4-BE49-F238E27FC236}">
                <a16:creationId xmlns:a16="http://schemas.microsoft.com/office/drawing/2014/main" id="{7E83E347-B83F-4C8C-9689-6D4F79902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500" y="6439541"/>
            <a:ext cx="5173799" cy="337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D7FBCBA-7A01-4B02-A39A-C55D0A0A99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4331" y="5892395"/>
            <a:ext cx="1135551" cy="9656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6F8C64-0DA8-4574-B8C6-56A4CB600D3E}"/>
              </a:ext>
            </a:extLst>
          </p:cNvPr>
          <p:cNvSpPr txBox="1"/>
          <p:nvPr/>
        </p:nvSpPr>
        <p:spPr>
          <a:xfrm>
            <a:off x="2238317" y="1846982"/>
            <a:ext cx="7186174" cy="4524315"/>
          </a:xfrm>
          <a:prstGeom prst="rect">
            <a:avLst/>
          </a:prstGeom>
          <a:noFill/>
        </p:spPr>
        <p:txBody>
          <a:bodyPr wrap="square" rtlCol="0">
            <a:spAutoFit/>
          </a:bodyPr>
          <a:lstStyle/>
          <a:p>
            <a:pPr marL="342900" indent="-342900">
              <a:buFont typeface="Wingdings" panose="05000000000000000000" pitchFamily="2" charset="2"/>
              <a:buChar char="ü"/>
            </a:pPr>
            <a:r>
              <a:rPr lang="en-GB" sz="2400" dirty="0">
                <a:solidFill>
                  <a:srgbClr val="0070C0"/>
                </a:solidFill>
              </a:rPr>
              <a:t>Be aware of the reading ages of your students and adapt teaching/resources accordingly</a:t>
            </a:r>
          </a:p>
          <a:p>
            <a:pPr marL="342900" indent="-342900">
              <a:buFont typeface="Wingdings" panose="05000000000000000000" pitchFamily="2" charset="2"/>
              <a:buChar char="ü"/>
            </a:pPr>
            <a:r>
              <a:rPr lang="en-GB" sz="2400" dirty="0">
                <a:solidFill>
                  <a:srgbClr val="0070C0"/>
                </a:solidFill>
              </a:rPr>
              <a:t>Be explicit with what you expect from your students – in their writing and their speech</a:t>
            </a:r>
          </a:p>
          <a:p>
            <a:pPr marL="342900" indent="-342900">
              <a:buFont typeface="Wingdings" panose="05000000000000000000" pitchFamily="2" charset="2"/>
              <a:buChar char="ü"/>
            </a:pPr>
            <a:r>
              <a:rPr lang="en-GB" sz="2400" dirty="0">
                <a:solidFill>
                  <a:srgbClr val="0070C0"/>
                </a:solidFill>
              </a:rPr>
              <a:t>Don’t accept low standards – always challenge students’ use of speech/writing</a:t>
            </a:r>
          </a:p>
          <a:p>
            <a:pPr marL="342900" indent="-342900">
              <a:buFont typeface="Wingdings" panose="05000000000000000000" pitchFamily="2" charset="2"/>
              <a:buChar char="ü"/>
            </a:pPr>
            <a:r>
              <a:rPr lang="en-GB" sz="2400" dirty="0">
                <a:solidFill>
                  <a:srgbClr val="0070C0"/>
                </a:solidFill>
              </a:rPr>
              <a:t>Explicitly teach new vocabulary and regularly check for understanding (Rosenshine) </a:t>
            </a:r>
          </a:p>
          <a:p>
            <a:pPr marL="342900" indent="-342900">
              <a:buFont typeface="Wingdings" panose="05000000000000000000" pitchFamily="2" charset="2"/>
              <a:buChar char="ü"/>
            </a:pPr>
            <a:r>
              <a:rPr lang="en-GB" sz="2400" dirty="0">
                <a:solidFill>
                  <a:srgbClr val="0070C0"/>
                </a:solidFill>
              </a:rPr>
              <a:t>Promote high levels of oracy in your classroom </a:t>
            </a:r>
          </a:p>
          <a:p>
            <a:pPr marL="342900" indent="-342900">
              <a:buFont typeface="Wingdings" panose="05000000000000000000" pitchFamily="2" charset="2"/>
              <a:buChar char="ü"/>
            </a:pPr>
            <a:r>
              <a:rPr lang="en-GB" sz="2400" dirty="0">
                <a:solidFill>
                  <a:srgbClr val="0070C0"/>
                </a:solidFill>
              </a:rPr>
              <a:t>Be a Literacy Champion! Always use high quality speech and writing in your lessons</a:t>
            </a:r>
          </a:p>
          <a:p>
            <a:pPr marL="342900" indent="-342900">
              <a:buFont typeface="Wingdings" panose="05000000000000000000" pitchFamily="2" charset="2"/>
              <a:buChar char="ü"/>
            </a:pPr>
            <a:endParaRPr lang="en-GB" sz="2400" dirty="0">
              <a:solidFill>
                <a:srgbClr val="0070C0"/>
              </a:solidFill>
            </a:endParaRPr>
          </a:p>
        </p:txBody>
      </p:sp>
    </p:spTree>
    <p:extLst>
      <p:ext uri="{BB962C8B-B14F-4D97-AF65-F5344CB8AC3E}">
        <p14:creationId xmlns:p14="http://schemas.microsoft.com/office/powerpoint/2010/main" val="20573097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30C8548F84674DB7BB7B76C1379B47" ma:contentTypeVersion="11" ma:contentTypeDescription="Create a new document." ma:contentTypeScope="" ma:versionID="bba1ca32cd01dedba353bff1737e5fae">
  <xsd:schema xmlns:xsd="http://www.w3.org/2001/XMLSchema" xmlns:xs="http://www.w3.org/2001/XMLSchema" xmlns:p="http://schemas.microsoft.com/office/2006/metadata/properties" xmlns:ns3="9c79fb7e-c47a-4e38-a746-028c7d3e7ae1" xmlns:ns4="3482ccad-4211-45fa-9834-7bd5dd768dac" targetNamespace="http://schemas.microsoft.com/office/2006/metadata/properties" ma:root="true" ma:fieldsID="f47574953d4f87b95ba16c29877d07d4" ns3:_="" ns4:_="">
    <xsd:import namespace="9c79fb7e-c47a-4e38-a746-028c7d3e7ae1"/>
    <xsd:import namespace="3482ccad-4211-45fa-9834-7bd5dd768da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79fb7e-c47a-4e38-a746-028c7d3e7a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82ccad-4211-45fa-9834-7bd5dd768da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4EA295D-D355-4646-91B2-9B5079E1AC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79fb7e-c47a-4e38-a746-028c7d3e7ae1"/>
    <ds:schemaRef ds:uri="3482ccad-4211-45fa-9834-7bd5dd768d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22EC3D-B839-4156-9803-7DE9DD9CDB3E}">
  <ds:schemaRefs>
    <ds:schemaRef ds:uri="http://schemas.microsoft.com/sharepoint/v3/contenttype/forms"/>
  </ds:schemaRefs>
</ds:datastoreItem>
</file>

<file path=customXml/itemProps3.xml><?xml version="1.0" encoding="utf-8"?>
<ds:datastoreItem xmlns:ds="http://schemas.openxmlformats.org/officeDocument/2006/customXml" ds:itemID="{0FC249DB-3F16-441F-B152-40534961DED3}">
  <ds:schemaRefs>
    <ds:schemaRef ds:uri="http://schemas.microsoft.com/office/2006/documentManagement/types"/>
    <ds:schemaRef ds:uri="http://www.w3.org/XML/1998/namespace"/>
    <ds:schemaRef ds:uri="http://purl.org/dc/dcmitype/"/>
    <ds:schemaRef ds:uri="http://schemas.microsoft.com/office/infopath/2007/PartnerControls"/>
    <ds:schemaRef ds:uri="http://purl.org/dc/elements/1.1/"/>
    <ds:schemaRef ds:uri="3482ccad-4211-45fa-9834-7bd5dd768dac"/>
    <ds:schemaRef ds:uri="http://schemas.microsoft.com/office/2006/metadata/properties"/>
    <ds:schemaRef ds:uri="http://schemas.openxmlformats.org/package/2006/metadata/core-properties"/>
    <ds:schemaRef ds:uri="9c79fb7e-c47a-4e38-a746-028c7d3e7ae1"/>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311</TotalTime>
  <Words>854</Words>
  <Application>Microsoft Office PowerPoint</Application>
  <PresentationFormat>Widescreen</PresentationFormat>
  <Paragraphs>107</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Wingdings</vt:lpstr>
      <vt:lpstr>Office Theme</vt:lpstr>
      <vt:lpstr>Supporting Literacy in the Classroom </vt:lpstr>
      <vt:lpstr>Session Outcomes:</vt:lpstr>
      <vt:lpstr>What do we mean by ‘literacy’ anyway?</vt:lpstr>
      <vt:lpstr>Why is literacy important?</vt:lpstr>
      <vt:lpstr>Literacy impacts your future:</vt:lpstr>
      <vt:lpstr>Students’ Reading Ages:</vt:lpstr>
      <vt:lpstr>Vocabulary:</vt:lpstr>
      <vt:lpstr>PowerPoint Presentation</vt:lpstr>
      <vt:lpstr>PowerPoint Presentation</vt:lpstr>
      <vt:lpstr>Make the implicit explicit:</vt:lpstr>
      <vt:lpstr>PowerPoint Presentation</vt:lpstr>
      <vt:lpstr>Oracy:</vt:lpstr>
      <vt:lpstr>PowerPoint Presentation</vt:lpstr>
      <vt:lpstr>Strategies for oracy:</vt:lpstr>
      <vt:lpstr>The forgetting curve:</vt:lpstr>
      <vt:lpstr>Writing:</vt:lpstr>
      <vt:lpstr>So how do we teach vocabulary?</vt:lpstr>
      <vt:lpstr>PowerPoint Presentation</vt:lpstr>
      <vt:lpstr>PowerPoint Presentation</vt:lpstr>
      <vt:lpstr>To summarise how to support literacy in your classroom: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Literacy in the Classroom </dc:title>
  <dc:creator>Katie Vince</dc:creator>
  <cp:lastModifiedBy>Katie Vince</cp:lastModifiedBy>
  <cp:revision>18</cp:revision>
  <dcterms:created xsi:type="dcterms:W3CDTF">2020-01-12T17:19:34Z</dcterms:created>
  <dcterms:modified xsi:type="dcterms:W3CDTF">2020-01-13T20:51:10Z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0x0101007F30C8548F84674DB7BB7B76C1379B47</vt:lpwstr>
  </property>
</Properties>
</file>